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21"/>
  </p:notesMasterIdLst>
  <p:sldIdLst>
    <p:sldId id="270" r:id="rId2"/>
    <p:sldId id="344" r:id="rId3"/>
    <p:sldId id="345" r:id="rId4"/>
    <p:sldId id="326" r:id="rId5"/>
    <p:sldId id="327" r:id="rId6"/>
    <p:sldId id="325" r:id="rId7"/>
    <p:sldId id="340" r:id="rId8"/>
    <p:sldId id="341" r:id="rId9"/>
    <p:sldId id="330" r:id="rId10"/>
    <p:sldId id="331" r:id="rId11"/>
    <p:sldId id="332" r:id="rId12"/>
    <p:sldId id="333" r:id="rId13"/>
    <p:sldId id="347" r:id="rId14"/>
    <p:sldId id="334" r:id="rId15"/>
    <p:sldId id="335" r:id="rId16"/>
    <p:sldId id="336" r:id="rId17"/>
    <p:sldId id="342" r:id="rId18"/>
    <p:sldId id="343" r:id="rId19"/>
    <p:sldId id="289" r:id="rId20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1" autoAdjust="0"/>
    <p:restoredTop sz="96373" autoAdjust="0"/>
  </p:normalViewPr>
  <p:slideViewPr>
    <p:cSldViewPr snapToGrid="0">
      <p:cViewPr varScale="1">
        <p:scale>
          <a:sx n="89" d="100"/>
          <a:sy n="89" d="100"/>
        </p:scale>
        <p:origin x="490" y="72"/>
      </p:cViewPr>
      <p:guideLst>
        <p:guide orient="horz" pos="2159"/>
        <p:guide pos="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27.10.2023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48180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xmlns="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xmlns="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4140BA0-6420-49D6-A81B-15ED2F389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7ED8E86-41F7-4895-B77D-9D6B6A3677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A141C710-2795-45C0-8785-EF25BA059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3513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xmlns="" id="{336D00A2-5C06-4091-B527-898E68BEFF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94600" y="1583513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xmlns="" id="{17D5002A-6840-480B-A49E-287E578B3B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759" y="3978275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xmlns="" id="{B9919FB5-B167-4506-8616-30ED565044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94600" y="3978275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7F32155C-BF26-4A34-B0F8-63990B0FD1F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D4E2BF3-B40D-4C1D-8B2D-DEFEFB51D67D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xmlns="" id="{70748BB1-8001-42E1-B549-5121E7012EF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xmlns="" id="{DC704E5B-EC4C-4A7F-82DA-B863BE622D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52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32">
          <p15:clr>
            <a:srgbClr val="FBAE40"/>
          </p15:clr>
        </p15:guide>
        <p15:guide id="3" orient="horz" pos="2500">
          <p15:clr>
            <a:srgbClr val="FBAE40"/>
          </p15:clr>
        </p15:guide>
        <p15:guide id="4" pos="5246">
          <p15:clr>
            <a:srgbClr val="FBAE40"/>
          </p15:clr>
        </p15:guide>
        <p15:guide id="5" pos="3908">
          <p15:clr>
            <a:srgbClr val="FBAE40"/>
          </p15:clr>
        </p15:guide>
        <p15:guide id="6" pos="3840">
          <p15:clr>
            <a:srgbClr val="FBAE40"/>
          </p15:clr>
        </p15:guide>
        <p15:guide id="7" pos="73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6-fold ima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332EDF9-4C86-44C1-AB73-56B63F8D9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5960EB0-85D2-4951-A881-F526A76AD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399" y="1583513"/>
            <a:ext cx="11142663" cy="23852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xmlns="" id="{C906F7C2-81DD-42CC-8E16-ED349F4112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15881" y="4123124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xmlns="" id="{D4B05D81-9CED-4A97-BBC0-115776ACDA5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3762" y="4123124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xmlns="" id="{A63CBBAA-A0DA-44B3-ABF2-BEF1BBBE85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1643" y="4123124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xmlns="" id="{E7A6F424-6EFA-43D4-B024-897D09D7D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9524" y="4123124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9" name="Bildplatzhalter 29">
            <a:extLst>
              <a:ext uri="{FF2B5EF4-FFF2-40B4-BE49-F238E27FC236}">
                <a16:creationId xmlns:a16="http://schemas.microsoft.com/office/drawing/2014/main" xmlns="" id="{D9A1846A-F862-48DE-8787-561D68C4E2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67405" y="4123124"/>
            <a:ext cx="1692000" cy="1692000"/>
          </a:xfrm>
          <a:prstGeom prst="round1Rect">
            <a:avLst/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Tx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0" name="Bildplatzhalter 39">
            <a:extLst>
              <a:ext uri="{FF2B5EF4-FFF2-40B4-BE49-F238E27FC236}">
                <a16:creationId xmlns:a16="http://schemas.microsoft.com/office/drawing/2014/main" xmlns="" id="{645ECE48-FC67-480A-97DF-236CBA0F71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2084" y="4123124"/>
            <a:ext cx="1687916" cy="1692000"/>
          </a:xfrm>
          <a:custGeom>
            <a:avLst/>
            <a:gdLst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5908"/>
              <a:gd name="connsiteY0" fmla="*/ 209819 h 1258887"/>
              <a:gd name="connsiteX1" fmla="*/ 209819 w 1375908"/>
              <a:gd name="connsiteY1" fmla="*/ 0 h 1258887"/>
              <a:gd name="connsiteX2" fmla="*/ 1163368 w 1375908"/>
              <a:gd name="connsiteY2" fmla="*/ 0 h 1258887"/>
              <a:gd name="connsiteX3" fmla="*/ 1373187 w 1375908"/>
              <a:gd name="connsiteY3" fmla="*/ 209819 h 1258887"/>
              <a:gd name="connsiteX4" fmla="*/ 1375908 w 1375908"/>
              <a:gd name="connsiteY4" fmla="*/ 1258618 h 1258887"/>
              <a:gd name="connsiteX5" fmla="*/ 1163368 w 1375908"/>
              <a:gd name="connsiteY5" fmla="*/ 1258887 h 1258887"/>
              <a:gd name="connsiteX6" fmla="*/ 209819 w 1375908"/>
              <a:gd name="connsiteY6" fmla="*/ 1258887 h 1258887"/>
              <a:gd name="connsiteX7" fmla="*/ 0 w 1375908"/>
              <a:gd name="connsiteY7" fmla="*/ 1049068 h 1258887"/>
              <a:gd name="connsiteX8" fmla="*/ 0 w 1375908"/>
              <a:gd name="connsiteY8" fmla="*/ 209819 h 1258887"/>
              <a:gd name="connsiteX0" fmla="*/ 0 w 1375908"/>
              <a:gd name="connsiteY0" fmla="*/ 209819 h 1258887"/>
              <a:gd name="connsiteX1" fmla="*/ 209819 w 1375908"/>
              <a:gd name="connsiteY1" fmla="*/ 0 h 1258887"/>
              <a:gd name="connsiteX2" fmla="*/ 1163368 w 1375908"/>
              <a:gd name="connsiteY2" fmla="*/ 0 h 1258887"/>
              <a:gd name="connsiteX3" fmla="*/ 1373187 w 1375908"/>
              <a:gd name="connsiteY3" fmla="*/ 209819 h 1258887"/>
              <a:gd name="connsiteX4" fmla="*/ 1375908 w 1375908"/>
              <a:gd name="connsiteY4" fmla="*/ 1258618 h 1258887"/>
              <a:gd name="connsiteX5" fmla="*/ 1163368 w 1375908"/>
              <a:gd name="connsiteY5" fmla="*/ 1258887 h 1258887"/>
              <a:gd name="connsiteX6" fmla="*/ 209819 w 1375908"/>
              <a:gd name="connsiteY6" fmla="*/ 1258887 h 1258887"/>
              <a:gd name="connsiteX7" fmla="*/ 0 w 1375908"/>
              <a:gd name="connsiteY7" fmla="*/ 1049068 h 1258887"/>
              <a:gd name="connsiteX8" fmla="*/ 0 w 1375908"/>
              <a:gd name="connsiteY8" fmla="*/ 209819 h 1258887"/>
              <a:gd name="connsiteX0" fmla="*/ 0 w 1375908"/>
              <a:gd name="connsiteY0" fmla="*/ 213447 h 1262515"/>
              <a:gd name="connsiteX1" fmla="*/ 8434 w 1375908"/>
              <a:gd name="connsiteY1" fmla="*/ 0 h 1262515"/>
              <a:gd name="connsiteX2" fmla="*/ 1163368 w 1375908"/>
              <a:gd name="connsiteY2" fmla="*/ 3628 h 1262515"/>
              <a:gd name="connsiteX3" fmla="*/ 1373187 w 1375908"/>
              <a:gd name="connsiteY3" fmla="*/ 213447 h 1262515"/>
              <a:gd name="connsiteX4" fmla="*/ 1375908 w 1375908"/>
              <a:gd name="connsiteY4" fmla="*/ 1262246 h 1262515"/>
              <a:gd name="connsiteX5" fmla="*/ 1163368 w 1375908"/>
              <a:gd name="connsiteY5" fmla="*/ 1262515 h 1262515"/>
              <a:gd name="connsiteX6" fmla="*/ 209819 w 1375908"/>
              <a:gd name="connsiteY6" fmla="*/ 1262515 h 1262515"/>
              <a:gd name="connsiteX7" fmla="*/ 0 w 1375908"/>
              <a:gd name="connsiteY7" fmla="*/ 1052696 h 1262515"/>
              <a:gd name="connsiteX8" fmla="*/ 0 w 1375908"/>
              <a:gd name="connsiteY8" fmla="*/ 213447 h 1262515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8 h 1258886"/>
              <a:gd name="connsiteX1" fmla="*/ 0 w 1380174"/>
              <a:gd name="connsiteY1" fmla="*/ 0 h 1258886"/>
              <a:gd name="connsiteX2" fmla="*/ 1374463 w 1380174"/>
              <a:gd name="connsiteY2" fmla="*/ 1813 h 1258886"/>
              <a:gd name="connsiteX3" fmla="*/ 1377453 w 1380174"/>
              <a:gd name="connsiteY3" fmla="*/ 209818 h 1258886"/>
              <a:gd name="connsiteX4" fmla="*/ 1380174 w 1380174"/>
              <a:gd name="connsiteY4" fmla="*/ 1258617 h 1258886"/>
              <a:gd name="connsiteX5" fmla="*/ 1167634 w 1380174"/>
              <a:gd name="connsiteY5" fmla="*/ 1258886 h 1258886"/>
              <a:gd name="connsiteX6" fmla="*/ 214085 w 1380174"/>
              <a:gd name="connsiteY6" fmla="*/ 1258886 h 1258886"/>
              <a:gd name="connsiteX7" fmla="*/ 4266 w 1380174"/>
              <a:gd name="connsiteY7" fmla="*/ 1049067 h 1258886"/>
              <a:gd name="connsiteX8" fmla="*/ 4266 w 1380174"/>
              <a:gd name="connsiteY8" fmla="*/ 209818 h 1258886"/>
              <a:gd name="connsiteX0" fmla="*/ 935 w 1376843"/>
              <a:gd name="connsiteY0" fmla="*/ 209818 h 1258886"/>
              <a:gd name="connsiteX1" fmla="*/ 0 w 1376843"/>
              <a:gd name="connsiteY1" fmla="*/ 0 h 1258886"/>
              <a:gd name="connsiteX2" fmla="*/ 1371132 w 1376843"/>
              <a:gd name="connsiteY2" fmla="*/ 1813 h 1258886"/>
              <a:gd name="connsiteX3" fmla="*/ 1374122 w 1376843"/>
              <a:gd name="connsiteY3" fmla="*/ 209818 h 1258886"/>
              <a:gd name="connsiteX4" fmla="*/ 1376843 w 1376843"/>
              <a:gd name="connsiteY4" fmla="*/ 1258617 h 1258886"/>
              <a:gd name="connsiteX5" fmla="*/ 1164303 w 1376843"/>
              <a:gd name="connsiteY5" fmla="*/ 1258886 h 1258886"/>
              <a:gd name="connsiteX6" fmla="*/ 210754 w 1376843"/>
              <a:gd name="connsiteY6" fmla="*/ 1258886 h 1258886"/>
              <a:gd name="connsiteX7" fmla="*/ 935 w 1376843"/>
              <a:gd name="connsiteY7" fmla="*/ 1049067 h 1258886"/>
              <a:gd name="connsiteX8" fmla="*/ 935 w 1376843"/>
              <a:gd name="connsiteY8" fmla="*/ 209818 h 125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843" h="1258886">
                <a:moveTo>
                  <a:pt x="935" y="209818"/>
                </a:moveTo>
                <a:cubicBezTo>
                  <a:pt x="623" y="139879"/>
                  <a:pt x="312" y="69939"/>
                  <a:pt x="0" y="0"/>
                </a:cubicBezTo>
                <a:lnTo>
                  <a:pt x="1371132" y="1813"/>
                </a:lnTo>
                <a:cubicBezTo>
                  <a:pt x="1372129" y="71148"/>
                  <a:pt x="1373125" y="140483"/>
                  <a:pt x="1374122" y="209818"/>
                </a:cubicBezTo>
                <a:lnTo>
                  <a:pt x="1376843" y="1258617"/>
                </a:lnTo>
                <a:lnTo>
                  <a:pt x="1164303" y="1258886"/>
                </a:lnTo>
                <a:lnTo>
                  <a:pt x="210754" y="1258886"/>
                </a:lnTo>
                <a:cubicBezTo>
                  <a:pt x="94874" y="1258886"/>
                  <a:pt x="935" y="1164947"/>
                  <a:pt x="935" y="1049067"/>
                </a:cubicBezTo>
                <a:lnTo>
                  <a:pt x="935" y="209818"/>
                </a:lnTo>
                <a:close/>
              </a:path>
            </a:pathLst>
          </a:cu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9248E5F1-C062-4C71-84E7-A7FAA079D6A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F7DF31-D16D-4D43-B3C2-D78EB7C1A6C1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67B99F9-D052-4475-86A9-52A23B224D2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2CDF186-7D48-4EC2-9063-405D77D7CCC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3-fold ima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332EDF9-4C86-44C1-AB73-56B63F8D9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5960EB0-85D2-4951-A881-F526A76AD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399" y="1583513"/>
            <a:ext cx="11142663" cy="23852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xmlns="" id="{4D6DDE95-0BCC-4371-8AF1-E1A60A0563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34" y="4123124"/>
            <a:ext cx="3636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3" name="Bildplatzhalter 29">
            <a:extLst>
              <a:ext uri="{FF2B5EF4-FFF2-40B4-BE49-F238E27FC236}">
                <a16:creationId xmlns:a16="http://schemas.microsoft.com/office/drawing/2014/main" xmlns="" id="{6AC81498-4142-452C-BA97-55BD956F34D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35984" y="4123124"/>
            <a:ext cx="3636000" cy="1692000"/>
          </a:xfrm>
          <a:prstGeom prst="round1Rect">
            <a:avLst/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Tx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xmlns="" id="{A9E5B6E3-DFFA-4600-93DE-ABBD2882AF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2084" y="4123124"/>
            <a:ext cx="3636000" cy="1692000"/>
          </a:xfrm>
          <a:custGeom>
            <a:avLst/>
            <a:gdLst>
              <a:gd name="connsiteX0" fmla="*/ 0 w 3636000"/>
              <a:gd name="connsiteY0" fmla="*/ 0 h 1692000"/>
              <a:gd name="connsiteX1" fmla="*/ 1505722 w 3636000"/>
              <a:gd name="connsiteY1" fmla="*/ 2178 h 1692000"/>
              <a:gd name="connsiteX2" fmla="*/ 1505722 w 3636000"/>
              <a:gd name="connsiteY2" fmla="*/ 0 h 1692000"/>
              <a:gd name="connsiteX3" fmla="*/ 3636000 w 3636000"/>
              <a:gd name="connsiteY3" fmla="*/ 0 h 1692000"/>
              <a:gd name="connsiteX4" fmla="*/ 3636000 w 3636000"/>
              <a:gd name="connsiteY4" fmla="*/ 1692000 h 1692000"/>
              <a:gd name="connsiteX5" fmla="*/ 1505722 w 3636000"/>
              <a:gd name="connsiteY5" fmla="*/ 1692000 h 1692000"/>
              <a:gd name="connsiteX6" fmla="*/ 1505722 w 3636000"/>
              <a:gd name="connsiteY6" fmla="*/ 1691897 h 1692000"/>
              <a:gd name="connsiteX7" fmla="*/ 1430810 w 3636000"/>
              <a:gd name="connsiteY7" fmla="*/ 1692000 h 1692000"/>
              <a:gd name="connsiteX8" fmla="*/ 258995 w 3636000"/>
              <a:gd name="connsiteY8" fmla="*/ 1692000 h 1692000"/>
              <a:gd name="connsiteX9" fmla="*/ 1149 w 3636000"/>
              <a:gd name="connsiteY9" fmla="*/ 1409994 h 1692000"/>
              <a:gd name="connsiteX10" fmla="*/ 1149 w 3636000"/>
              <a:gd name="connsiteY10" fmla="*/ 282005 h 1692000"/>
              <a:gd name="connsiteX11" fmla="*/ 0 w 3636000"/>
              <a:gd name="connsiteY11" fmla="*/ 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36000" h="1692000">
                <a:moveTo>
                  <a:pt x="0" y="0"/>
                </a:moveTo>
                <a:lnTo>
                  <a:pt x="1505722" y="2178"/>
                </a:lnTo>
                <a:lnTo>
                  <a:pt x="1505722" y="0"/>
                </a:lnTo>
                <a:lnTo>
                  <a:pt x="3636000" y="0"/>
                </a:lnTo>
                <a:lnTo>
                  <a:pt x="3636000" y="1692000"/>
                </a:lnTo>
                <a:lnTo>
                  <a:pt x="1505722" y="1692000"/>
                </a:lnTo>
                <a:lnTo>
                  <a:pt x="1505722" y="1691897"/>
                </a:lnTo>
                <a:lnTo>
                  <a:pt x="1430810" y="1692000"/>
                </a:lnTo>
                <a:lnTo>
                  <a:pt x="258995" y="1692000"/>
                </a:lnTo>
                <a:cubicBezTo>
                  <a:pt x="116591" y="1692000"/>
                  <a:pt x="1149" y="1565742"/>
                  <a:pt x="1149" y="1409994"/>
                </a:cubicBezTo>
                <a:lnTo>
                  <a:pt x="1149" y="282005"/>
                </a:lnTo>
                <a:cubicBezTo>
                  <a:pt x="766" y="188004"/>
                  <a:pt x="384" y="94001"/>
                  <a:pt x="0" y="0"/>
                </a:cubicBezTo>
                <a:close/>
              </a:path>
            </a:pathLst>
          </a:cu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0639C432-61A6-4BF6-9E78-9065D98CFA7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23EAB0B-CEDB-40ED-B131-F1B7722309A0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6B459493-E3E3-4C13-B68E-E2429E4DB2E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500B5AF-C1EC-42A7-952A-005FDBAFCE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1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0E70E11-27F6-4438-BEB4-43A7C98D71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90F959-2B2E-4867-93A4-6772A5007A5E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21C8E022-8951-4910-80FE-C4F1332238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DBBFA0AA-07CE-4D37-8227-CE7688013C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2EACE43-0FFE-4C7E-8A27-08C87D436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F7F378B1-BE15-4200-9A8F-E12F83C197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95309" y="1599359"/>
            <a:ext cx="7963091" cy="459632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F9E61BAC-08CF-4B35-9480-0B2132BEDC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5480" y="1599360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BE9B6A0F-FE31-4B46-91AE-25CC212FDA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5480" y="3177524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xmlns="" id="{8EC60452-1F1A-4B79-B14F-D008E50D1EC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5480" y="4755689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xmlns="" id="{6B966BB1-3055-4CA2-877D-9BA0754B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06238" y="1587668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xmlns="" id="{F3B0B207-D704-40B1-9814-661016B2222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06238" y="3165832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xmlns="" id="{3931DF71-D659-4090-A9C2-AD6CBE000E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06238" y="4743997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xmlns="" id="{888F5D82-95AA-4D98-A930-E10536B853A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865B559-F150-47B4-8F30-F7AB36170839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xmlns="" id="{2EB5CC29-AD91-4D9F-BA70-1CF90ABF4BC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xmlns="" id="{EBF17645-14ED-45DC-9499-C80D58AD6B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87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inar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A1B4E75-CFA4-4FEA-9447-4375A57ACD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10684" y="3159302"/>
            <a:ext cx="4458761" cy="2070243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2357D5B-EAB3-41B3-8ECA-BF76356210C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5578" y="3159303"/>
            <a:ext cx="6707529" cy="2997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0" name="Rechteck: diagonal liegende Ecken abgerundet 9">
            <a:extLst>
              <a:ext uri="{FF2B5EF4-FFF2-40B4-BE49-F238E27FC236}">
                <a16:creationId xmlns:a16="http://schemas.microsoft.com/office/drawing/2014/main" xmlns="" id="{5E3FE79A-552F-41F1-8696-CE2A8F93D0EB}"/>
              </a:ext>
            </a:extLst>
          </p:cNvPr>
          <p:cNvSpPr/>
          <p:nvPr userDrawn="1"/>
        </p:nvSpPr>
        <p:spPr>
          <a:xfrm rot="10800000" flipV="1">
            <a:off x="7410679" y="5422061"/>
            <a:ext cx="4458763" cy="734602"/>
          </a:xfrm>
          <a:prstGeom prst="round2DiagRect">
            <a:avLst/>
          </a:prstGeom>
          <a:solidFill>
            <a:srgbClr val="BAC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xmlns="" id="{661EBD1D-4A80-46BD-8514-59672DBFE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78" y="394871"/>
            <a:ext cx="9181326" cy="767748"/>
          </a:xfrm>
        </p:spPr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xmlns="" id="{C11D35BF-BD0F-4D49-ABEB-9A5D4E683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579" y="1355135"/>
            <a:ext cx="11363864" cy="16116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Description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placeholder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xmlns="" id="{46090E4B-B2F6-49F4-AEC3-569D0FE880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3348" y="5841321"/>
            <a:ext cx="4187112" cy="23584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Email </a:t>
            </a:r>
            <a:r>
              <a:rPr lang="de-DE" dirty="0" err="1"/>
              <a:t>address</a:t>
            </a:r>
            <a:r>
              <a:rPr lang="de-DE" dirty="0"/>
              <a:t> / </a:t>
            </a:r>
            <a:r>
              <a:rPr lang="de-DE" dirty="0" err="1"/>
              <a:t>phone</a:t>
            </a:r>
            <a:r>
              <a:rPr lang="de-DE" dirty="0"/>
              <a:t> </a:t>
            </a:r>
            <a:r>
              <a:rPr lang="de-DE" dirty="0" err="1"/>
              <a:t>number</a:t>
            </a:r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xmlns="" id="{AD70AA46-B77C-4731-98A0-632EA6C41D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3348" y="5542122"/>
            <a:ext cx="4187112" cy="27351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First name Last name (Room 000)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E913724-580A-4E23-8999-50425D3C50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972A1D-295F-4230-A170-94BEAC5EBBFD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5793CBBA-9966-467B-92D0-2B687C01E2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BF78D8F-4BDE-4744-A179-09A117FD43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33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612272-1F4B-4000-BEC2-BA33AA5A7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Social</a:t>
            </a:r>
            <a:r>
              <a:rPr lang="de-DE" dirty="0"/>
              <a:t> Media:</a:t>
            </a:r>
          </a:p>
        </p:txBody>
      </p:sp>
      <p:pic>
        <p:nvPicPr>
          <p:cNvPr id="5" name="Picture 2" descr="Das sind die Social-Media-Icons, die du wirklich nutzen darfst">
            <a:extLst>
              <a:ext uri="{FF2B5EF4-FFF2-40B4-BE49-F238E27FC236}">
                <a16:creationId xmlns:a16="http://schemas.microsoft.com/office/drawing/2014/main" xmlns="" id="{6B8CB856-CD6F-48DE-8283-018AF5B5C3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05" y="1678595"/>
            <a:ext cx="1617180" cy="16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-facebook -">
            <a:extLst>
              <a:ext uri="{FF2B5EF4-FFF2-40B4-BE49-F238E27FC236}">
                <a16:creationId xmlns:a16="http://schemas.microsoft.com/office/drawing/2014/main" xmlns="" id="{5FCC6106-A444-40A4-9F4A-1A0396E363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2" y="1527107"/>
            <a:ext cx="1937544" cy="19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atei:LinkedIn logo initials.png – Wikipedia">
            <a:extLst>
              <a:ext uri="{FF2B5EF4-FFF2-40B4-BE49-F238E27FC236}">
                <a16:creationId xmlns:a16="http://schemas.microsoft.com/office/drawing/2014/main" xmlns="" id="{0B18F4A1-71B8-4F51-A57D-A5C4AB5F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34" y="1704408"/>
            <a:ext cx="1589334" cy="15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CC4EE5A7-DBD2-4227-9EBF-FAD270BB86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7" y="3464651"/>
            <a:ext cx="2701255" cy="27012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2795C6CF-21B5-420D-8816-9E3A88B5581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95" y="3464651"/>
            <a:ext cx="2700000" cy="27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DAD96AC6-589A-4B7D-9344-1793E15D7A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01" y="3464651"/>
            <a:ext cx="2700000" cy="270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xmlns="" id="{2C11CF14-71F9-465C-A1EA-8DBFB567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7B3-557A-43F5-BBD7-A30885390269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xmlns="" id="{E4B93790-ED99-4AD3-A03F-33800590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xmlns="" id="{9CFB13EC-4939-4422-A5CA-905CBB9E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1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8">
            <a:extLst>
              <a:ext uri="{FF2B5EF4-FFF2-40B4-BE49-F238E27FC236}">
                <a16:creationId xmlns:a16="http://schemas.microsoft.com/office/drawing/2014/main" xmlns="" id="{03EE0A2A-57C9-4E49-BE30-AC3ED0D82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" b="1694"/>
          <a:stretch>
            <a:fillRect/>
          </a:stretch>
        </p:blipFill>
        <p:spPr>
          <a:xfrm>
            <a:off x="0" y="1770680"/>
            <a:ext cx="12192000" cy="4404693"/>
          </a:xfrm>
          <a:prstGeom prst="rect">
            <a:avLst/>
          </a:prstGeom>
        </p:spPr>
      </p:pic>
      <p:sp>
        <p:nvSpPr>
          <p:cNvPr id="10" name="Textplatzhalter 16">
            <a:extLst>
              <a:ext uri="{FF2B5EF4-FFF2-40B4-BE49-F238E27FC236}">
                <a16:creationId xmlns:a16="http://schemas.microsoft.com/office/drawing/2014/main" xmlns="" id="{28FFD339-0FA4-46C0-9A57-E8F7B8315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470" y="2552342"/>
            <a:ext cx="4180836" cy="2199456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 b="1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Thanks to.....</a:t>
            </a:r>
          </a:p>
          <a:p>
            <a:pPr lvl="0"/>
            <a:r>
              <a:rPr lang="en-US" dirty="0"/>
              <a:t>Involved persons</a:t>
            </a:r>
          </a:p>
          <a:p>
            <a:pPr lvl="0"/>
            <a:r>
              <a:rPr lang="en-US" dirty="0" err="1"/>
              <a:t>partnersinstitutions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contact persons </a:t>
            </a:r>
          </a:p>
          <a:p>
            <a:pPr lvl="0"/>
            <a:r>
              <a:rPr lang="en-US" dirty="0"/>
              <a:t>address etc. </a:t>
            </a:r>
          </a:p>
          <a:p>
            <a:pPr lvl="0"/>
            <a:r>
              <a:rPr lang="en-US" dirty="0"/>
              <a:t>as list </a:t>
            </a:r>
          </a:p>
          <a:p>
            <a:pPr lvl="0"/>
            <a:r>
              <a:rPr lang="en-US" dirty="0"/>
              <a:t>right-justified</a:t>
            </a:r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xmlns="" id="{FDB1B5F7-A492-47A4-8915-FE7D774DED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086" y="733154"/>
            <a:ext cx="9150310" cy="51603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1">
                <a:latin typeface="+mn-lt"/>
              </a:defRPr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Thank you for your attention.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65EE5D60-28FD-45EE-9160-8963EB4EFF6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3B68CDD-F51F-4C03-85B1-777CF58E174F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129A3B71-0757-437A-9D92-8490D212F4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554FE85C-C70A-498E-89BC-6B9F57363AB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9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70EEDB0-9708-439E-AC49-9B54425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E8D2F08-F0D0-4B9B-937F-29EB239E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F71C739-3B01-4EE9-B3DA-8BC7033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70EEDB0-9708-439E-AC49-9B54425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14CF-546A-4E51-ABFD-6B434AA3EF3F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E8D2F08-F0D0-4B9B-937F-29EB239E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F71C739-3B01-4EE9-B3DA-8BC7033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9FE604E2-E495-49EA-A078-36A1C7F29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50003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de-DE" altLang="de-DE" dirty="0"/>
              <a:t>Click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add</a:t>
            </a:r>
            <a:r>
              <a:rPr lang="de-DE" altLang="de-DE" dirty="0"/>
              <a:t> title</a:t>
            </a:r>
            <a:endParaRPr lang="en-US" dirty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xmlns="" id="{79C32661-C7D6-4E0B-BD73-1AD6DE8DDC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304" y="981075"/>
            <a:ext cx="6869178" cy="4403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9073CF04-0D54-4203-9545-A0FFF90B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49F6-8251-48FF-AB6E-7B1C22E20FCA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BAE9A532-505D-4DE5-8537-0FE1B85F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EB420CB9-E59A-4736-934F-D5F4B85D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65E02D6-618E-494E-B27B-518F6A3A11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0E85C8-0BD5-4FF0-A355-0204E17170FA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7279843-B2D3-4E1D-AE3C-FF9D81E87C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6C5A1DEC-C4E4-45E8-9353-D27188DE88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CCC0AB18-3156-457B-B470-9B0257E8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A3E8-FB4B-480F-B2A8-C811CBD0933C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xmlns="" id="{4A388170-4086-4151-BF3C-70CA66C1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F034E87D-62EB-4E27-912A-2D0F1611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37E4B693-F753-40CC-ADE9-2DF364D740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DB073C8-F50C-4B12-ACF8-C69B9AC7E6EE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A69B8CF1-78D2-41F0-8CAF-AD66A873D6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FA0E63AB-5C53-4BFE-8482-F98133EEF8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sub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5119134-5DDA-43C1-B0D4-2BD9056B0DD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xmlns="" id="{474AD8E4-0CD3-4EB9-AFFF-7CD368F9E4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58553" y="624690"/>
            <a:ext cx="7295046" cy="41492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190AD5C-7410-4218-B371-1AE5B3F49D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BB0435-BB27-4768-AD0C-470E28C0D08D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20CD4BF-3B6B-4326-8F10-EAD82584B6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9D1394E-D695-4525-8A0E-A85516AD67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C01886F-041E-4D66-BBFC-F2DC4ED539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1CCA2AC-249D-4959-8AEE-BC19276E1D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AD2C1D56-2814-43A2-9708-0C0D15D26A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3513"/>
            <a:ext cx="1908049" cy="227728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4B30BC4F-5CF1-4DC1-B43B-570AF0B4D8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3769" y="1583513"/>
            <a:ext cx="3354832" cy="227728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xmlns="" id="{19C7A0B2-DFAE-45C4-9BBC-D74B10F4E2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7759" y="4023360"/>
            <a:ext cx="5450842" cy="2153604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xmlns="" id="{F81B16FA-2A7D-473B-A89B-7E79A097362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6E28C84-2D57-4043-918C-3433B56C0E47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xmlns="" id="{664D9FB9-1B9B-4B11-86C1-A93EDBFF13F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2E3E2ED3-FD16-45FD-8EE2-F2775B7BA3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8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089856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ECA74E-2654-46A4-8A41-FC7805B68347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543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2A2E742B-10A4-4ED2-BD7A-1722FBE243D2}"/>
              </a:ext>
            </a:extLst>
          </p:cNvPr>
          <p:cNvSpPr txBox="1">
            <a:spLocks/>
          </p:cNvSpPr>
          <p:nvPr userDrawn="1"/>
        </p:nvSpPr>
        <p:spPr>
          <a:xfrm>
            <a:off x="6833790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1200" noProof="0" dirty="0"/>
              <a:t>Institut für Technik der Informationsverarbeitung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86B967FC-8930-4B34-A436-E33DC0549FD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684" y="6408897"/>
            <a:ext cx="375315" cy="37531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41A76A0-FD3E-466F-8EFE-A70CA0A74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3656" y="6328800"/>
            <a:ext cx="5223827" cy="52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1200" dirty="0"/>
            </a:lvl1pPr>
          </a:lstStyle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7" r:id="rId3"/>
    <p:sldLayoutId id="2147483677" r:id="rId4"/>
    <p:sldLayoutId id="2147483687" r:id="rId5"/>
    <p:sldLayoutId id="2147483678" r:id="rId6"/>
    <p:sldLayoutId id="2147483686" r:id="rId7"/>
    <p:sldLayoutId id="2147483682" r:id="rId8"/>
    <p:sldLayoutId id="2147483689" r:id="rId9"/>
    <p:sldLayoutId id="2147483693" r:id="rId10"/>
    <p:sldLayoutId id="2147483690" r:id="rId11"/>
    <p:sldLayoutId id="2147483691" r:id="rId12"/>
    <p:sldLayoutId id="2147483688" r:id="rId13"/>
    <p:sldLayoutId id="2147483692" r:id="rId14"/>
    <p:sldLayoutId id="2147483694" r:id="rId15"/>
    <p:sldLayoutId id="2147483695" r:id="rId16"/>
    <p:sldLayoutId id="2147483696" r:id="rId17"/>
  </p:sldLayoutIdLst>
  <p:hf hd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xmlns="" id="{B299BCE3-AC10-4DE6-989A-EE4B540773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" b="1359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95724" y="1625341"/>
            <a:ext cx="11366076" cy="380035"/>
          </a:xfrm>
        </p:spPr>
        <p:txBody>
          <a:bodyPr>
            <a:noAutofit/>
          </a:bodyPr>
          <a:lstStyle/>
          <a:p>
            <a:r>
              <a:rPr lang="en-US" dirty="0" smtClean="0"/>
              <a:t>Human activity Recognition </a:t>
            </a:r>
            <a:r>
              <a:rPr lang="en-US" dirty="0"/>
              <a:t>with </a:t>
            </a:r>
            <a:r>
              <a:rPr lang="en-US" dirty="0" smtClean="0"/>
              <a:t>Wi-Fi </a:t>
            </a:r>
            <a:r>
              <a:rPr lang="en-US" dirty="0"/>
              <a:t>Using Machine Learning for Building Automation and Energy Saving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Tanmay Mane</a:t>
            </a:r>
          </a:p>
          <a:p>
            <a:r>
              <a:rPr lang="de-DE" dirty="0" smtClean="0"/>
              <a:t>Supervisor – </a:t>
            </a:r>
            <a:r>
              <a:rPr lang="en-US" dirty="0"/>
              <a:t>Prof. Dr.-</a:t>
            </a:r>
            <a:r>
              <a:rPr lang="en-US" dirty="0" err="1" smtClean="0"/>
              <a:t>Ing</a:t>
            </a:r>
            <a:r>
              <a:rPr lang="en-US" dirty="0" smtClean="0"/>
              <a:t>. H</a:t>
            </a:r>
            <a:r>
              <a:rPr lang="en-US" dirty="0"/>
              <a:t>. C. Jürgen </a:t>
            </a:r>
            <a:r>
              <a:rPr lang="en-US" dirty="0" smtClean="0"/>
              <a:t>Becker</a:t>
            </a:r>
            <a:endParaRPr lang="de-DE" dirty="0" smtClean="0"/>
          </a:p>
          <a:p>
            <a:r>
              <a:rPr lang="en-IN" dirty="0" smtClean="0"/>
              <a:t>Advisor - </a:t>
            </a:r>
            <a:r>
              <a:rPr lang="en-IN" dirty="0" err="1" smtClean="0"/>
              <a:t>Prof</a:t>
            </a:r>
            <a:r>
              <a:rPr lang="en-IN" dirty="0" err="1"/>
              <a:t>.</a:t>
            </a:r>
            <a:r>
              <a:rPr lang="en-IN" dirty="0"/>
              <a:t> Dr.-</a:t>
            </a:r>
            <a:r>
              <a:rPr lang="en-IN" dirty="0" err="1"/>
              <a:t>Ing</a:t>
            </a:r>
            <a:r>
              <a:rPr lang="en-IN" dirty="0"/>
              <a:t>. Adolfo </a:t>
            </a:r>
            <a:r>
              <a:rPr lang="en-IN" dirty="0" err="1" smtClean="0"/>
              <a:t>Bauchspiess</a:t>
            </a:r>
            <a:r>
              <a:rPr lang="en-IN" dirty="0" smtClean="0"/>
              <a:t>, M</a:t>
            </a:r>
            <a:r>
              <a:rPr lang="en-IN" dirty="0"/>
              <a:t>. Sc. Iris </a:t>
            </a:r>
            <a:r>
              <a:rPr lang="en-IN" dirty="0" smtClean="0"/>
              <a:t>Walter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3892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664" y="355058"/>
            <a:ext cx="9158904" cy="767748"/>
          </a:xfrm>
        </p:spPr>
        <p:txBody>
          <a:bodyPr/>
          <a:lstStyle/>
          <a:p>
            <a:r>
              <a:rPr lang="en-US" dirty="0" smtClean="0"/>
              <a:t>Data Preprocessing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033" y="1403397"/>
            <a:ext cx="2150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Clean CSI data - </a:t>
            </a:r>
            <a:endParaRPr lang="ru-RU" sz="1600" b="1" dirty="0">
              <a:solidFill>
                <a:schemeClr val="tx2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07299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1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27999" y="1871605"/>
            <a:ext cx="368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Insert and delete misbehaving lines in CSI data acquisition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Remove unwanted Noise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Phase sanitization of the data.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" y="3095114"/>
            <a:ext cx="2826459" cy="2370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9849" t="5091" r="-1019" b="-601"/>
          <a:stretch/>
        </p:blipFill>
        <p:spPr>
          <a:xfrm>
            <a:off x="3274863" y="3359046"/>
            <a:ext cx="2798133" cy="2106647"/>
          </a:xfrm>
          <a:prstGeom prst="rect">
            <a:avLst/>
          </a:prstGeom>
        </p:spPr>
      </p:pic>
      <p:sp>
        <p:nvSpPr>
          <p:cNvPr id="1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032" y="2868547"/>
            <a:ext cx="327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image with amplitude and phase -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69624" y="5737417"/>
            <a:ext cx="200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PCA component – 24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25 cycles per 10 sec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445182" y="5389159"/>
            <a:ext cx="503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PCA 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 rot="16200000">
            <a:off x="2611938" y="4258291"/>
            <a:ext cx="1216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Cycle per 10 sec 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62840" y="5414327"/>
            <a:ext cx="1318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Subcarrier length 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368844" y="5791278"/>
            <a:ext cx="2449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Im</a:t>
            </a:r>
            <a:r>
              <a:rPr lang="en-US" sz="1050" dirty="0" smtClean="0">
                <a:ea typeface="Roboto Black" panose="02000000000000000000" pitchFamily="2" charset="0"/>
                <a:cs typeface="Poppins" panose="00000500000000000000" pitchFamily="2" charset="0"/>
              </a:rPr>
              <a:t> and Re part gets separated and mapped Am and </a:t>
            </a:r>
            <a:r>
              <a:rPr lang="en-US" sz="105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Pha</a:t>
            </a:r>
            <a:r>
              <a:rPr lang="en-US" sz="1050" dirty="0" smtClean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  <a:endParaRPr lang="ru-RU" sz="105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34" y="1403345"/>
            <a:ext cx="5483748" cy="13924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75" y="2745077"/>
            <a:ext cx="2711719" cy="212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758" y="3029757"/>
            <a:ext cx="5555933" cy="12508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937" y="4262911"/>
            <a:ext cx="2639742" cy="196020"/>
          </a:xfrm>
          <a:prstGeom prst="rect">
            <a:avLst/>
          </a:prstGeom>
        </p:spPr>
      </p:pic>
      <p:sp>
        <p:nvSpPr>
          <p:cNvPr id="2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35518" y="1132689"/>
            <a:ext cx="303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CSI Image with activities </a:t>
            </a:r>
            <a:endParaRPr lang="ru-RU" sz="1600" b="1" dirty="0">
              <a:solidFill>
                <a:schemeClr val="tx2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71" y="4466106"/>
            <a:ext cx="1714810" cy="183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65" y="4481175"/>
            <a:ext cx="1941523" cy="1824131"/>
          </a:xfrm>
          <a:prstGeom prst="rect">
            <a:avLst/>
          </a:prstGeom>
        </p:spPr>
      </p:pic>
      <p:sp>
        <p:nvSpPr>
          <p:cNvPr id="2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09528" y="4587178"/>
            <a:ext cx="200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25 cycles/10 sec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75 cycles/30 sec</a:t>
            </a:r>
          </a:p>
          <a:p>
            <a:endParaRPr lang="en-US" sz="1400" dirty="0" smtClean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95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7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07299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64" y="1409843"/>
            <a:ext cx="5158593" cy="18257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5" y="3147839"/>
            <a:ext cx="5158598" cy="17225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45946" y="1162619"/>
            <a:ext cx="468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Consecutive CSI from sensor 3 with varying subcarrier</a:t>
            </a:r>
          </a:p>
          <a:p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68" y="1840530"/>
            <a:ext cx="5210381" cy="13073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670" y="3539122"/>
            <a:ext cx="5111179" cy="1199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107502" y="1321939"/>
            <a:ext cx="382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CSI image with Am and </a:t>
            </a:r>
            <a:r>
              <a:rPr lang="en-US" sz="1400" b="1" dirty="0" err="1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Pha</a:t>
            </a:r>
            <a:r>
              <a:rPr lang="en-US" sz="14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combine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798943" y="3217653"/>
            <a:ext cx="345057" cy="229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154121" y="3188995"/>
            <a:ext cx="303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PCA transformation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8108829" y="3195870"/>
            <a:ext cx="690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Apply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36103" y="5035347"/>
            <a:ext cx="50162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12 image frames per 2 min experiment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For training – 4 person 2 min activity – sit, stand, walk, empty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12 * 4 = 48 Images for Vertical Antenna direction</a:t>
            </a:r>
          </a:p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12 * 4 = 48 Images for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Horizontal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Antenna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direction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PCA images &gt;&gt; feed to Neural network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17" y="5083976"/>
            <a:ext cx="5834273" cy="7476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516090" y="5831239"/>
            <a:ext cx="3286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All 54 carriers combine with activity for S3 sensor</a:t>
            </a:r>
          </a:p>
        </p:txBody>
      </p:sp>
      <p:sp>
        <p:nvSpPr>
          <p:cNvPr id="2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840462" y="5035347"/>
            <a:ext cx="52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263651" y="5047318"/>
            <a:ext cx="52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531184" y="5035346"/>
            <a:ext cx="52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089238" y="4997033"/>
            <a:ext cx="64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Stand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752655" y="5014623"/>
            <a:ext cx="64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Stand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524802" y="5016510"/>
            <a:ext cx="64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Stand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246803" y="5028746"/>
            <a:ext cx="64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Walk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Representation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81296" y="1429505"/>
            <a:ext cx="3333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Convolutional NN approach</a:t>
            </a:r>
          </a:p>
        </p:txBody>
      </p:sp>
      <p:cxnSp>
        <p:nvCxnSpPr>
          <p:cNvPr id="8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16788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1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46652" y="1727169"/>
            <a:ext cx="2365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HAR – </a:t>
            </a: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– 2 and Rx – 5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Sit, Stand, Walk, Empty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96 data Images</a:t>
            </a:r>
          </a:p>
        </p:txBody>
      </p:sp>
      <p:sp>
        <p:nvSpPr>
          <p:cNvPr id="1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46652" y="2733652"/>
            <a:ext cx="4565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/>
              <a:t>batch_size</a:t>
            </a:r>
            <a:r>
              <a:rPr lang="en-IN" sz="1400" dirty="0" smtClean="0"/>
              <a:t> </a:t>
            </a:r>
            <a:r>
              <a:rPr lang="en-IN" sz="1400" dirty="0"/>
              <a:t>= </a:t>
            </a:r>
            <a:r>
              <a:rPr lang="en-IN" sz="1400" dirty="0" smtClean="0"/>
              <a:t>4</a:t>
            </a:r>
          </a:p>
          <a:p>
            <a:r>
              <a:rPr lang="en-IN" sz="1400" dirty="0"/>
              <a:t>criterion = </a:t>
            </a:r>
            <a:r>
              <a:rPr lang="en-IN" sz="1400" dirty="0" err="1"/>
              <a:t>nn.CrossEntropyLoss</a:t>
            </a:r>
            <a:r>
              <a:rPr lang="en-IN" sz="1400" dirty="0"/>
              <a:t>()</a:t>
            </a:r>
          </a:p>
          <a:p>
            <a:r>
              <a:rPr lang="en-IN" sz="1400" dirty="0"/>
              <a:t>optimizer = </a:t>
            </a:r>
            <a:r>
              <a:rPr lang="en-IN" sz="1400" dirty="0" err="1"/>
              <a:t>optim.Adam</a:t>
            </a:r>
            <a:r>
              <a:rPr lang="en-IN" sz="1400" dirty="0"/>
              <a:t>(</a:t>
            </a:r>
            <a:r>
              <a:rPr lang="en-IN" sz="1400" dirty="0" err="1"/>
              <a:t>model.parameters</a:t>
            </a:r>
            <a:r>
              <a:rPr lang="en-IN" sz="1400" dirty="0"/>
              <a:t>(), </a:t>
            </a:r>
            <a:r>
              <a:rPr lang="en-IN" sz="1400" dirty="0" err="1"/>
              <a:t>lr</a:t>
            </a:r>
            <a:r>
              <a:rPr lang="en-IN" sz="1400" dirty="0"/>
              <a:t>=0.0001)</a:t>
            </a:r>
          </a:p>
          <a:p>
            <a:r>
              <a:rPr lang="en-IN" sz="1400" dirty="0" err="1"/>
              <a:t>num_epochs</a:t>
            </a:r>
            <a:r>
              <a:rPr lang="en-IN" sz="1400" dirty="0"/>
              <a:t> = 50 </a:t>
            </a:r>
          </a:p>
        </p:txBody>
      </p:sp>
      <p:sp>
        <p:nvSpPr>
          <p:cNvPr id="1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687923" y="1532870"/>
            <a:ext cx="14195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a typeface="Roboto Black" panose="02000000000000000000" pitchFamily="2" charset="0"/>
                <a:cs typeface="Poppins" panose="00000500000000000000" pitchFamily="2" charset="0"/>
              </a:rPr>
              <a:t>self.label_map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 = {"empty": 0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,                       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"sit": 1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,                     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"stand": 2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,                     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"walk": 3}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656" y="3580580"/>
            <a:ext cx="3575986" cy="23386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37185" y="4647232"/>
            <a:ext cx="2128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/>
              <a:t>Best </a:t>
            </a:r>
            <a:r>
              <a:rPr lang="en-IN" sz="1600" b="1" dirty="0" err="1"/>
              <a:t>acc</a:t>
            </a:r>
            <a:r>
              <a:rPr lang="en-IN" sz="1600" b="1" dirty="0"/>
              <a:t>:  </a:t>
            </a:r>
            <a:r>
              <a:rPr lang="en-IN" sz="1600" b="1" dirty="0" smtClean="0"/>
              <a:t>42.553%</a:t>
            </a:r>
            <a:endParaRPr lang="en-IN" sz="1600" b="1" dirty="0"/>
          </a:p>
        </p:txBody>
      </p:sp>
      <p:sp>
        <p:nvSpPr>
          <p:cNvPr id="1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37185" y="4011467"/>
            <a:ext cx="263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65 train images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31 test images</a:t>
            </a: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02392" y="1476052"/>
            <a:ext cx="3010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Use data augmentation approach - </a:t>
            </a:r>
          </a:p>
        </p:txBody>
      </p:sp>
      <p:sp>
        <p:nvSpPr>
          <p:cNvPr id="1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75603" y="1736915"/>
            <a:ext cx="2630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Random crop size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Horizontal flip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Vertical flip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Rotation range</a:t>
            </a:r>
          </a:p>
        </p:txBody>
      </p:sp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17855" y="1092995"/>
            <a:ext cx="42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Adaptation and Improvements</a:t>
            </a:r>
          </a:p>
        </p:txBody>
      </p:sp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167886" y="2674886"/>
            <a:ext cx="3044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Use 2D Conv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Increase no. of epoch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Add drop layer – 0.3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Resizing of image (24*24)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85" y="2567912"/>
            <a:ext cx="3277235" cy="26298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514928" y="3992857"/>
            <a:ext cx="2104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/>
              <a:t>Best </a:t>
            </a:r>
            <a:r>
              <a:rPr lang="en-IN" sz="1600" b="1" dirty="0" err="1"/>
              <a:t>acc</a:t>
            </a:r>
            <a:r>
              <a:rPr lang="en-IN" sz="1600" b="1" dirty="0"/>
              <a:t>:  </a:t>
            </a:r>
            <a:r>
              <a:rPr lang="en-IN" sz="1600" b="1" dirty="0" smtClean="0"/>
              <a:t>83.333%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24892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Representation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53" y="2590690"/>
            <a:ext cx="4364599" cy="3502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72100" y="2113050"/>
            <a:ext cx="2021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/>
              <a:t>Best </a:t>
            </a:r>
            <a:r>
              <a:rPr lang="en-IN" sz="1600" b="1" dirty="0" err="1"/>
              <a:t>acc</a:t>
            </a:r>
            <a:r>
              <a:rPr lang="en-IN" sz="1600" b="1" dirty="0"/>
              <a:t>:  </a:t>
            </a:r>
            <a:r>
              <a:rPr lang="en-IN" sz="1600" b="1" dirty="0" smtClean="0"/>
              <a:t>93.055%</a:t>
            </a:r>
            <a:endParaRPr lang="en-IN" sz="16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34554"/>
              </p:ext>
            </p:extLst>
          </p:nvPr>
        </p:nvGraphicFramePr>
        <p:xfrm>
          <a:off x="689722" y="2958860"/>
          <a:ext cx="5538551" cy="2017885"/>
        </p:xfrm>
        <a:graphic>
          <a:graphicData uri="http://schemas.openxmlformats.org/drawingml/2006/table">
            <a:tbl>
              <a:tblPr/>
              <a:tblGrid>
                <a:gridCol w="838645"/>
                <a:gridCol w="1450157"/>
                <a:gridCol w="1327854"/>
                <a:gridCol w="1083250"/>
                <a:gridCol w="838645"/>
              </a:tblGrid>
              <a:tr h="2689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Layer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Parameters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Activation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3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 2D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Kernel 3 x 3(16)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Stride = 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ReLU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83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Kernel 2 x 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Stride = 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3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 2D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Kernel 3 x 3(32)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Stride = 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ReLU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3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Dropout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 = 0.3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3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pooling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Kernel 2 x 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Stride = 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3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Softmax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87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Softmax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3539" y="1588852"/>
            <a:ext cx="282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Increase depth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Use two dense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Softmax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9094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16788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7970" y="1366664"/>
            <a:ext cx="4702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Reinforcement learning using Q-learning</a:t>
            </a:r>
          </a:p>
        </p:txBody>
      </p:sp>
      <p:sp>
        <p:nvSpPr>
          <p:cNvPr id="1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26027" y="2684078"/>
            <a:ext cx="247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Q-learning parameters -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5678" y="1697815"/>
            <a:ext cx="2317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CSI HAR – </a:t>
            </a:r>
            <a:r>
              <a:rPr lang="en-US" sz="1200" dirty="0" err="1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r>
              <a:rPr lang="en-US" sz="1200" dirty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– 2 and Rx – 5</a:t>
            </a:r>
          </a:p>
          <a:p>
            <a:pPr lvl="0"/>
            <a:r>
              <a:rPr lang="en-US" sz="1200" dirty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Sit, Stand, Walk, Empty</a:t>
            </a:r>
          </a:p>
          <a:p>
            <a:pPr lvl="0"/>
            <a:r>
              <a:rPr lang="en-US" sz="1200" dirty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96 data Images</a:t>
            </a:r>
          </a:p>
        </p:txBody>
      </p:sp>
      <p:sp>
        <p:nvSpPr>
          <p:cNvPr id="1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543656" y="3331788"/>
            <a:ext cx="2267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Reward – 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Every correct action = 0.3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Every wrong action = -0.3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43656" y="4665545"/>
            <a:ext cx="2021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/>
              <a:t>Best </a:t>
            </a:r>
            <a:r>
              <a:rPr lang="en-IN" sz="1600" b="1" dirty="0" err="1"/>
              <a:t>acc</a:t>
            </a:r>
            <a:r>
              <a:rPr lang="en-IN" sz="1600" b="1" dirty="0"/>
              <a:t>:  </a:t>
            </a:r>
            <a:r>
              <a:rPr lang="en-IN" sz="1600" b="1" dirty="0" smtClean="0"/>
              <a:t>13.553</a:t>
            </a:r>
            <a:r>
              <a:rPr lang="en-IN" sz="1600" b="1" dirty="0"/>
              <a:t>%</a:t>
            </a: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42073" y="1335887"/>
            <a:ext cx="313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Adaptation and Improvements</a:t>
            </a:r>
          </a:p>
        </p:txBody>
      </p:sp>
      <p:sp>
        <p:nvSpPr>
          <p:cNvPr id="1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77706" y="1663044"/>
            <a:ext cx="222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Combine approach - </a:t>
            </a:r>
          </a:p>
        </p:txBody>
      </p:sp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77706" y="1928647"/>
            <a:ext cx="3309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2D CNN model with Q – network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Replace Q – table with NN</a:t>
            </a:r>
            <a:endParaRPr lang="en-US" sz="14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Build DQN model</a:t>
            </a:r>
          </a:p>
        </p:txBody>
      </p:sp>
      <p:sp>
        <p:nvSpPr>
          <p:cNvPr id="2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77706" y="2632014"/>
            <a:ext cx="4623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Build the custom Environment using </a:t>
            </a: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OpenAI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gym</a:t>
            </a:r>
          </a:p>
          <a:p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classActivityRecognitionEnv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gym.Env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IN" sz="1400" dirty="0" err="1"/>
              <a:t>env</a:t>
            </a:r>
            <a:r>
              <a:rPr lang="en-IN" sz="1400" dirty="0"/>
              <a:t> = </a:t>
            </a:r>
            <a:r>
              <a:rPr lang="en-IN" sz="1400" dirty="0" err="1"/>
              <a:t>ImageClassificationEnvironment</a:t>
            </a:r>
            <a:r>
              <a:rPr lang="en-IN" sz="1400" dirty="0"/>
              <a:t>(</a:t>
            </a:r>
            <a:r>
              <a:rPr lang="en-IN" sz="1400" dirty="0" err="1"/>
              <a:t>n_classes</a:t>
            </a:r>
            <a:r>
              <a:rPr lang="en-IN" sz="1400" dirty="0"/>
              <a:t>=4) agent = </a:t>
            </a:r>
            <a:r>
              <a:rPr lang="en-IN" sz="1400" dirty="0" err="1"/>
              <a:t>QLearningAgent</a:t>
            </a:r>
            <a:r>
              <a:rPr lang="en-IN" sz="1400" dirty="0"/>
              <a:t>(</a:t>
            </a:r>
            <a:r>
              <a:rPr lang="en-IN" sz="1400" dirty="0" err="1"/>
              <a:t>n_classes</a:t>
            </a:r>
            <a:r>
              <a:rPr lang="en-IN" sz="1400" dirty="0"/>
              <a:t>=4)</a:t>
            </a:r>
            <a:endParaRPr lang="en-US" sz="1400" dirty="0" smtClean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endParaRPr lang="en-US" sz="1400" dirty="0" smtClean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026" y="3331788"/>
            <a:ext cx="23176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Batch size – 32</a:t>
            </a:r>
          </a:p>
          <a:p>
            <a:pPr lvl="0"/>
            <a:r>
              <a:rPr lang="en-US" sz="14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Discount factor – 0.9</a:t>
            </a:r>
          </a:p>
          <a:p>
            <a:pPr lvl="0"/>
            <a:r>
              <a:rPr lang="en-US" sz="14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Learning rate – 0.001</a:t>
            </a:r>
          </a:p>
          <a:p>
            <a:pPr lvl="0"/>
            <a:r>
              <a:rPr lang="en-US" sz="14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Target update </a:t>
            </a:r>
            <a:r>
              <a:rPr lang="en-US" sz="1400" dirty="0" err="1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Freq</a:t>
            </a:r>
            <a:r>
              <a:rPr lang="en-US" sz="14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– 20</a:t>
            </a:r>
          </a:p>
          <a:p>
            <a:pPr lvl="0"/>
            <a:r>
              <a:rPr lang="en-US" sz="14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No of episodes - 1000</a:t>
            </a:r>
            <a:endParaRPr lang="en-US" sz="1400" dirty="0">
              <a:solidFill>
                <a:prstClr val="black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60223"/>
              </p:ext>
            </p:extLst>
          </p:nvPr>
        </p:nvGraphicFramePr>
        <p:xfrm>
          <a:off x="6530197" y="3689854"/>
          <a:ext cx="5011947" cy="2560590"/>
        </p:xfrm>
        <a:graphic>
          <a:graphicData uri="http://schemas.openxmlformats.org/drawingml/2006/table">
            <a:tbl>
              <a:tblPr firstRow="1" bandRow="1"/>
              <a:tblGrid>
                <a:gridCol w="1670649"/>
                <a:gridCol w="1670649"/>
                <a:gridCol w="1670649"/>
              </a:tblGrid>
              <a:tr h="274349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Parameters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Initial</a:t>
                      </a:r>
                      <a:r>
                        <a:rPr lang="en-US" sz="1200" baseline="0" dirty="0" smtClean="0"/>
                        <a:t> Values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Adaptations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274349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Batch Size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32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30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274349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Discount Factor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0.9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0.8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274349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Learning Rate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0.001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0.00025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274349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Target</a:t>
                      </a:r>
                      <a:r>
                        <a:rPr lang="en-US" sz="1200" baseline="0" dirty="0" smtClean="0"/>
                        <a:t> update Freq.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20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7248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Reward for correct action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+0.3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+0.1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57248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Reward</a:t>
                      </a:r>
                      <a:r>
                        <a:rPr lang="en-US" sz="1200" baseline="0" dirty="0" smtClean="0"/>
                        <a:t> for Negative action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-0.3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-0.1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274349"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Optimizer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7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4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19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69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866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040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13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387" algn="l" defTabSz="914347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Adam</a:t>
                      </a:r>
                      <a:endParaRPr lang="en-IN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7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16788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1673523" y="1563902"/>
            <a:ext cx="1411445" cy="43605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1536237" y="2185680"/>
            <a:ext cx="1755475" cy="50895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631417" y="4801231"/>
            <a:ext cx="1604514" cy="5779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1555458" y="5635627"/>
            <a:ext cx="1802921" cy="56112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951747" y="1633858"/>
            <a:ext cx="1202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Initialization </a:t>
            </a:r>
          </a:p>
        </p:txBody>
      </p:sp>
      <p:sp>
        <p:nvSpPr>
          <p:cNvPr id="1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709304" y="2278977"/>
            <a:ext cx="1448741" cy="266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Data preprocessing</a:t>
            </a: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736663" y="2881019"/>
            <a:ext cx="17696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Training Loop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Episode </a:t>
            </a:r>
            <a:r>
              <a:rPr lang="en-US" sz="11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Init.</a:t>
            </a:r>
            <a:endParaRPr lang="en-US" sz="1100" dirty="0" smtClean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Action selection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Env</a:t>
            </a: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 Interaction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Store experience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Sample batch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Q-value update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Exploration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Check for Termination </a:t>
            </a:r>
          </a:p>
        </p:txBody>
      </p:sp>
      <p:sp>
        <p:nvSpPr>
          <p:cNvPr id="1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992591" y="2539099"/>
            <a:ext cx="760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958957" y="4887276"/>
            <a:ext cx="1161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Convergence Check </a:t>
            </a:r>
          </a:p>
        </p:txBody>
      </p:sp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827579" y="5700745"/>
            <a:ext cx="1450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Model Deployment for Decision </a:t>
            </a:r>
          </a:p>
        </p:txBody>
      </p:sp>
      <p:sp>
        <p:nvSpPr>
          <p:cNvPr id="29" name="Down Arrow 28"/>
          <p:cNvSpPr/>
          <p:nvPr/>
        </p:nvSpPr>
        <p:spPr>
          <a:xfrm>
            <a:off x="2334481" y="2003001"/>
            <a:ext cx="122438" cy="180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Down Arrow 29"/>
          <p:cNvSpPr/>
          <p:nvPr/>
        </p:nvSpPr>
        <p:spPr>
          <a:xfrm>
            <a:off x="2304544" y="2680258"/>
            <a:ext cx="218863" cy="247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Down Arrow 30"/>
          <p:cNvSpPr/>
          <p:nvPr/>
        </p:nvSpPr>
        <p:spPr>
          <a:xfrm>
            <a:off x="2271706" y="4536444"/>
            <a:ext cx="251701" cy="281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Down Arrow 31"/>
          <p:cNvSpPr/>
          <p:nvPr/>
        </p:nvSpPr>
        <p:spPr>
          <a:xfrm>
            <a:off x="2304544" y="5411760"/>
            <a:ext cx="218863" cy="256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45319" y="1332273"/>
            <a:ext cx="26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Validation of RL using DQN </a:t>
            </a:r>
          </a:p>
        </p:txBody>
      </p:sp>
      <p:sp>
        <p:nvSpPr>
          <p:cNvPr id="3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37271" y="2065850"/>
            <a:ext cx="2618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Best Test accuracy – 75%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Validation Loss – 1.09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 Loss – 1.13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188" y="2862796"/>
            <a:ext cx="4063964" cy="3204685"/>
          </a:xfrm>
          <a:prstGeom prst="rect">
            <a:avLst/>
          </a:prstGeom>
        </p:spPr>
      </p:pic>
      <p:sp>
        <p:nvSpPr>
          <p:cNvPr id="3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29376" y="1749094"/>
            <a:ext cx="164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Training - 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304600" y="2937291"/>
            <a:ext cx="2355012" cy="158198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7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991" y="-131548"/>
            <a:ext cx="6036212" cy="767748"/>
          </a:xfrm>
        </p:spPr>
        <p:txBody>
          <a:bodyPr/>
          <a:lstStyle/>
          <a:p>
            <a:r>
              <a:rPr lang="en-US" dirty="0" smtClean="0"/>
              <a:t>Transfer Learning Results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16788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8569" y="1034771"/>
            <a:ext cx="505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Cross Environment Validation using only CNN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92" y="1630627"/>
            <a:ext cx="1456969" cy="1613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43" y="1630627"/>
            <a:ext cx="1481636" cy="1597920"/>
          </a:xfrm>
          <a:prstGeom prst="rect">
            <a:avLst/>
          </a:prstGeom>
        </p:spPr>
      </p:pic>
      <p:sp>
        <p:nvSpPr>
          <p:cNvPr id="1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052948" y="1696853"/>
            <a:ext cx="162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Training ENV_1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703679" y="1704849"/>
            <a:ext cx="137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Test ENV_2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13" y="2744445"/>
            <a:ext cx="2530019" cy="19185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16" y="3222920"/>
            <a:ext cx="1465527" cy="1547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58" y="3223583"/>
            <a:ext cx="1456969" cy="1569577"/>
          </a:xfrm>
          <a:prstGeom prst="rect">
            <a:avLst/>
          </a:prstGeom>
        </p:spPr>
      </p:pic>
      <p:sp>
        <p:nvSpPr>
          <p:cNvPr id="1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316448" y="3265454"/>
            <a:ext cx="117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Person 1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752039" y="3265455"/>
            <a:ext cx="117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Person 1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49576" y="1859781"/>
            <a:ext cx="2389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Best Test accuracy – 88%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Validation Loss – </a:t>
            </a: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1.00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 Loss – 0.98 </a:t>
            </a:r>
          </a:p>
        </p:txBody>
      </p:sp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84085" y="1365026"/>
            <a:ext cx="223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Unknown location known person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–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4" y="4704212"/>
            <a:ext cx="2564970" cy="1704392"/>
          </a:xfrm>
          <a:prstGeom prst="rect">
            <a:avLst/>
          </a:prstGeom>
        </p:spPr>
      </p:pic>
      <p:sp>
        <p:nvSpPr>
          <p:cNvPr id="2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135904" y="5403092"/>
            <a:ext cx="2231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Best Test accuracy – 79%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Validation Loss – </a:t>
            </a: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1.09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 Loss – 1.05 </a:t>
            </a:r>
          </a:p>
        </p:txBody>
      </p:sp>
      <p:sp>
        <p:nvSpPr>
          <p:cNvPr id="2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30123" y="1058402"/>
            <a:ext cx="4710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Cross Environment Validation using DQN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5081" y="1784515"/>
            <a:ext cx="3130159" cy="2179878"/>
          </a:xfrm>
          <a:prstGeom prst="rect">
            <a:avLst/>
          </a:prstGeom>
        </p:spPr>
      </p:pic>
      <p:sp>
        <p:nvSpPr>
          <p:cNvPr id="2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62183" y="2236765"/>
            <a:ext cx="2442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Best Test accuracy – 73%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Validation Loss – </a:t>
            </a: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1.16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 Loss – 1.15 </a:t>
            </a:r>
          </a:p>
        </p:txBody>
      </p:sp>
      <p:sp>
        <p:nvSpPr>
          <p:cNvPr id="2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30123" y="4400958"/>
            <a:ext cx="2400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Best Test accuracy – 69%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Validation Loss – </a:t>
            </a:r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1.17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Train Loss – 1.18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950" y="3885970"/>
            <a:ext cx="3129846" cy="2238785"/>
          </a:xfrm>
          <a:prstGeom prst="rect">
            <a:avLst/>
          </a:prstGeom>
        </p:spPr>
      </p:pic>
      <p:sp>
        <p:nvSpPr>
          <p:cNvPr id="3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150661" y="4836516"/>
            <a:ext cx="220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Unknown location unknown person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–</a:t>
            </a:r>
          </a:p>
        </p:txBody>
      </p:sp>
      <p:sp>
        <p:nvSpPr>
          <p:cNvPr id="3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376940" y="1650342"/>
            <a:ext cx="220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a typeface="Roboto Black" panose="02000000000000000000" pitchFamily="2" charset="0"/>
                <a:cs typeface="Poppins" panose="00000500000000000000" pitchFamily="2" charset="0"/>
              </a:rPr>
              <a:t>Unknown location</a:t>
            </a:r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 known person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–</a:t>
            </a:r>
          </a:p>
        </p:txBody>
      </p:sp>
      <p:sp>
        <p:nvSpPr>
          <p:cNvPr id="3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02808" y="3777296"/>
            <a:ext cx="220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a typeface="Roboto Black" panose="02000000000000000000" pitchFamily="2" charset="0"/>
                <a:cs typeface="Poppins" panose="00000500000000000000" pitchFamily="2" charset="0"/>
              </a:rPr>
              <a:t>Unknown location</a:t>
            </a:r>
            <a:r>
              <a:rPr lang="en-US" sz="1400" b="1" dirty="0" smtClean="0">
                <a:ea typeface="Roboto Black" panose="02000000000000000000" pitchFamily="2" charset="0"/>
                <a:cs typeface="Poppins" panose="00000500000000000000" pitchFamily="2" charset="0"/>
              </a:rPr>
              <a:t> unknown person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0290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59121" y="4388007"/>
            <a:ext cx="3373133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Results and Observed points -  </a:t>
            </a:r>
          </a:p>
        </p:txBody>
      </p:sp>
      <p:sp>
        <p:nvSpPr>
          <p:cNvPr id="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59121" y="4788511"/>
            <a:ext cx="4477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4 different activity, 4 person, Antenna direction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Horizontal antenna setup made a very negligible difference.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Performance of the CNN is better.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58" y="1324092"/>
            <a:ext cx="5089716" cy="3063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645" y="1324092"/>
            <a:ext cx="4908432" cy="30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 and Future Scope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41543" y="1327892"/>
            <a:ext cx="8583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/>
              <a:t>Transfer Learning possible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/>
              <a:t>Device free Wi-Fi sensing.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HAR without using camera and RFID is big advantage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 smtClean="0"/>
              <a:t>IoT</a:t>
            </a:r>
            <a:r>
              <a:rPr lang="en-US" sz="1600" dirty="0" smtClean="0"/>
              <a:t> </a:t>
            </a:r>
            <a:r>
              <a:rPr lang="en-US" sz="1600" dirty="0"/>
              <a:t>integrated building </a:t>
            </a:r>
            <a:r>
              <a:rPr lang="en-US" sz="1600" dirty="0" smtClean="0"/>
              <a:t>automation – Thermal comfort, energy saving.</a:t>
            </a:r>
            <a:endParaRPr lang="en-US" sz="1600" dirty="0" smtClean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RL algorithm required large amount of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8000" y="3992005"/>
            <a:ext cx="165782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en-US" sz="1600" dirty="0" smtClean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Future Scope </a:t>
            </a:r>
            <a:r>
              <a:rPr lang="en-US" sz="1600" dirty="0">
                <a:solidFill>
                  <a:prstClr val="black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-  </a:t>
            </a:r>
          </a:p>
        </p:txBody>
      </p:sp>
      <p:sp>
        <p:nvSpPr>
          <p:cNvPr id="1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41543" y="4447478"/>
            <a:ext cx="503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Incorporating additional sensors </a:t>
            </a:r>
            <a:r>
              <a:rPr lang="en-US" sz="1600" dirty="0" smtClean="0"/>
              <a:t>for better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/>
              <a:t>Energy saving in HVAC, securities, vehicles. 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/>
              <a:t>Real time HAR for building automation.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348" y="2359567"/>
            <a:ext cx="5461624" cy="36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 dirty="0" smtClean="0"/>
              <a:t>Thank to…..</a:t>
            </a:r>
          </a:p>
          <a:p>
            <a:r>
              <a:rPr lang="de-DE" sz="1800" dirty="0"/>
              <a:t>Prof. Dr.-Ing. Dr. H. C. Jürgen </a:t>
            </a:r>
            <a:r>
              <a:rPr lang="de-DE" sz="1800" dirty="0" smtClean="0"/>
              <a:t>Becker</a:t>
            </a:r>
            <a:endParaRPr lang="en-IN" sz="1800" dirty="0" smtClean="0"/>
          </a:p>
          <a:p>
            <a:r>
              <a:rPr lang="en-IN" sz="1800" dirty="0" err="1" smtClean="0"/>
              <a:t>Prof</a:t>
            </a:r>
            <a:r>
              <a:rPr lang="en-IN" sz="1800" dirty="0" err="1"/>
              <a:t>.</a:t>
            </a:r>
            <a:r>
              <a:rPr lang="en-IN" sz="1800" dirty="0"/>
              <a:t> Dr.-</a:t>
            </a:r>
            <a:r>
              <a:rPr lang="en-IN" sz="1800" dirty="0" err="1"/>
              <a:t>Ing</a:t>
            </a:r>
            <a:r>
              <a:rPr lang="en-IN" sz="1800" dirty="0"/>
              <a:t>. Adolfo </a:t>
            </a:r>
            <a:r>
              <a:rPr lang="en-IN" sz="1800" dirty="0" err="1" smtClean="0"/>
              <a:t>Bauchspiess</a:t>
            </a:r>
            <a:endParaRPr lang="en-IN" sz="1800" dirty="0" smtClean="0"/>
          </a:p>
          <a:p>
            <a:r>
              <a:rPr lang="en-IN" sz="1800" dirty="0"/>
              <a:t>M. Sc. Iris </a:t>
            </a:r>
            <a:r>
              <a:rPr lang="en-IN" sz="1800" dirty="0" smtClean="0"/>
              <a:t>Walter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69B3FDF-D427-4D2D-A4A6-2E9A540C03F2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 dirty="0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dirty="0"/>
              <a:t>A Review of Deep Reinforcement Learning for Smart Building Energy Management - IEEE INTERNET OF THINGS JOURNAL, VOL. 8, NO. 15, AUGUST 1, </a:t>
            </a:r>
            <a:r>
              <a:rPr lang="en-US" dirty="0" smtClean="0"/>
              <a:t>2021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41542" y="1513862"/>
            <a:ext cx="8231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Increasing </a:t>
            </a:r>
            <a:r>
              <a:rPr lang="en-US" sz="1600" dirty="0"/>
              <a:t>energy </a:t>
            </a:r>
            <a:r>
              <a:rPr lang="en-US" sz="1600" dirty="0" smtClean="0"/>
              <a:t>consumption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Meeting the world's energy </a:t>
            </a:r>
            <a:r>
              <a:rPr lang="en-US" sz="1600" dirty="0" smtClean="0"/>
              <a:t>needs </a:t>
            </a:r>
            <a:r>
              <a:rPr lang="en-US" sz="1600" dirty="0"/>
              <a:t>sustainably is a current challenge</a:t>
            </a: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50%</a:t>
            </a:r>
            <a:r>
              <a:rPr lang="en-IN" sz="1600" dirty="0"/>
              <a:t> </a:t>
            </a:r>
            <a:r>
              <a:rPr lang="en-IN" sz="1600" dirty="0" smtClean="0"/>
              <a:t>- </a:t>
            </a:r>
            <a:r>
              <a:rPr lang="en-IN" sz="1600" b="1" dirty="0" smtClean="0"/>
              <a:t>HVAC. </a:t>
            </a:r>
            <a:r>
              <a:rPr lang="en-IN" sz="1600" dirty="0" smtClean="0"/>
              <a:t>Residential </a:t>
            </a:r>
            <a:r>
              <a:rPr lang="en-IN" sz="1600" dirty="0"/>
              <a:t>buildings share - 26</a:t>
            </a:r>
            <a:r>
              <a:rPr lang="en-IN" sz="1600" dirty="0" smtClean="0"/>
              <a:t>%, non-residential </a:t>
            </a:r>
            <a:r>
              <a:rPr lang="en-IN" sz="1600" dirty="0"/>
              <a:t>buildings had 10</a:t>
            </a:r>
            <a:r>
              <a:rPr lang="en-IN" sz="1600" dirty="0" smtClean="0"/>
              <a:t>%.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Next 30 years – Energy demands increases by 50% - 60% </a:t>
            </a:r>
            <a:endParaRPr lang="en-IN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6" y="3083522"/>
            <a:ext cx="5346445" cy="28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31" y="3498276"/>
            <a:ext cx="3266858" cy="2177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74" y="5059975"/>
            <a:ext cx="1010009" cy="10100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674" y="3584858"/>
            <a:ext cx="1259457" cy="12594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212" y="4441175"/>
            <a:ext cx="443082" cy="4430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318" y="4441175"/>
            <a:ext cx="475882" cy="475882"/>
          </a:xfrm>
          <a:prstGeom prst="rect">
            <a:avLst/>
          </a:prstGeom>
        </p:spPr>
      </p:pic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579454" y="5925087"/>
            <a:ext cx="2914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Energy Consumption of global buildings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4051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86" y="4596909"/>
            <a:ext cx="501770" cy="501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30" y="4515949"/>
            <a:ext cx="751936" cy="751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20924" y="4348950"/>
            <a:ext cx="1131498" cy="113149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89483" y="4189667"/>
            <a:ext cx="2289688" cy="138022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4623008" y="4195523"/>
            <a:ext cx="2348486" cy="14045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31" y="4431697"/>
            <a:ext cx="880392" cy="88039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904488" y="4189667"/>
            <a:ext cx="2391647" cy="141473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104" y="4772977"/>
            <a:ext cx="662754" cy="220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323" y="4738057"/>
            <a:ext cx="658425" cy="219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177211B-54AC-88A7-09B6-D640D3B5CB7E}"/>
              </a:ext>
            </a:extLst>
          </p:cNvPr>
          <p:cNvSpPr txBox="1"/>
          <p:nvPr/>
        </p:nvSpPr>
        <p:spPr>
          <a:xfrm>
            <a:off x="1421884" y="3733424"/>
            <a:ext cx="200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HAR through sensors</a:t>
            </a:r>
            <a:endParaRPr lang="de-DE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177211B-54AC-88A7-09B6-D640D3B5CB7E}"/>
              </a:ext>
            </a:extLst>
          </p:cNvPr>
          <p:cNvSpPr txBox="1"/>
          <p:nvPr/>
        </p:nvSpPr>
        <p:spPr>
          <a:xfrm>
            <a:off x="4884808" y="3666447"/>
            <a:ext cx="200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ML and Optimization</a:t>
            </a:r>
            <a:endParaRPr lang="de-DE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177211B-54AC-88A7-09B6-D640D3B5CB7E}"/>
              </a:ext>
            </a:extLst>
          </p:cNvPr>
          <p:cNvSpPr txBox="1"/>
          <p:nvPr/>
        </p:nvSpPr>
        <p:spPr>
          <a:xfrm>
            <a:off x="8113106" y="3666447"/>
            <a:ext cx="227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Enenrgy saving for building automation</a:t>
            </a:r>
            <a:endParaRPr lang="de-DE" sz="1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7692" y="4564915"/>
            <a:ext cx="702970" cy="702970"/>
          </a:xfrm>
          <a:prstGeom prst="rect">
            <a:avLst/>
          </a:prstGeom>
        </p:spPr>
      </p:pic>
      <p:sp>
        <p:nvSpPr>
          <p:cNvPr id="2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59120" y="1614709"/>
            <a:ext cx="8927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Smart Building Energy Management (SBEM) technology</a:t>
            </a:r>
            <a:r>
              <a:rPr lang="en-IN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Reduces carbon </a:t>
            </a:r>
            <a:r>
              <a:rPr lang="en-IN" sz="1600" dirty="0" smtClean="0"/>
              <a:t>emissions, Energy </a:t>
            </a:r>
            <a:r>
              <a:rPr lang="en-IN" sz="1600" dirty="0"/>
              <a:t>costs, and enhancing user comfort.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Solution</a:t>
            </a:r>
            <a:r>
              <a:rPr lang="en-US" sz="1600" dirty="0"/>
              <a:t> - Device-free Human activity </a:t>
            </a:r>
            <a:r>
              <a:rPr lang="en-US" sz="1600" dirty="0" smtClean="0"/>
              <a:t>recognition (HAR) </a:t>
            </a:r>
            <a:r>
              <a:rPr lang="en-US" sz="1600" dirty="0"/>
              <a:t>with Wi-Fi signals using </a:t>
            </a:r>
            <a:r>
              <a:rPr lang="en-US" sz="1600" dirty="0" smtClean="0"/>
              <a:t>ML.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/>
          </a:p>
        </p:txBody>
      </p:sp>
      <p:sp>
        <p:nvSpPr>
          <p:cNvPr id="2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161481" y="5871118"/>
            <a:ext cx="3090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overview of HAR with Wi-Fi using ML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7323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Background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38095" y="1247530"/>
            <a:ext cx="20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ESP32 </a:t>
            </a:r>
            <a:r>
              <a:rPr lang="en-US" sz="1600" b="1" dirty="0" err="1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NodeMCU</a:t>
            </a:r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38096" y="1673558"/>
            <a:ext cx="2846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802.11b/g/n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ea typeface="Roboto Black" panose="02000000000000000000" pitchFamily="2" charset="0"/>
                <a:cs typeface="Poppins" panose="00000500000000000000" pitchFamily="2" charset="0"/>
              </a:rPr>
              <a:t>4 MB SPI flash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Low-cost Microcontroller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07299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cxnSp>
        <p:nvCxnSpPr>
          <p:cNvPr id="14" name="Gerader Verbinder 4">
            <a:extLst>
              <a:ext uri="{FF2B5EF4-FFF2-40B4-BE49-F238E27FC236}">
                <a16:creationId xmlns="" xmlns:a16="http://schemas.microsoft.com/office/drawing/2014/main" id="{DC159D1E-498B-22AC-7F2F-1B06B058C2C4}"/>
              </a:ext>
            </a:extLst>
          </p:cNvPr>
          <p:cNvCxnSpPr>
            <a:cxnSpLocks/>
          </p:cNvCxnSpPr>
          <p:nvPr/>
        </p:nvCxnSpPr>
        <p:spPr>
          <a:xfrm flipH="1">
            <a:off x="528000" y="3467819"/>
            <a:ext cx="11298816" cy="17253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3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37366" y="3643687"/>
            <a:ext cx="23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ESPNOW Protocol 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38095" y="3998575"/>
            <a:ext cx="37648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2.4 GHz wireless connection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Peer to peer connection. Pairing </a:t>
            </a: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required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Use call-back function.</a:t>
            </a:r>
            <a:endParaRPr lang="en-US" sz="16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Works with MAC address </a:t>
            </a: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header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Max working range ~ 400 meters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73" y="3600065"/>
            <a:ext cx="857340" cy="8573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45" y="4670741"/>
            <a:ext cx="560315" cy="560315"/>
          </a:xfrm>
          <a:prstGeom prst="rect">
            <a:avLst/>
          </a:prstGeom>
        </p:spPr>
      </p:pic>
      <p:sp>
        <p:nvSpPr>
          <p:cNvPr id="4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495557" y="5133954"/>
            <a:ext cx="1024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ESPNOW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72" y="5526374"/>
            <a:ext cx="857340" cy="857340"/>
          </a:xfrm>
          <a:prstGeom prst="rect">
            <a:avLst/>
          </a:prstGeom>
        </p:spPr>
      </p:pic>
      <p:sp>
        <p:nvSpPr>
          <p:cNvPr id="4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125991" y="1280529"/>
            <a:ext cx="20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OFDM 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162302" y="3559882"/>
            <a:ext cx="32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Channel State Information 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734" y="1132713"/>
            <a:ext cx="2155812" cy="14208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981" y="2532597"/>
            <a:ext cx="361685" cy="361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981" y="3009828"/>
            <a:ext cx="361685" cy="34244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73" y="2995737"/>
            <a:ext cx="361685" cy="3616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73" y="2509347"/>
            <a:ext cx="361685" cy="36168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181" y="2379319"/>
            <a:ext cx="1293962" cy="68148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6496" y="2894282"/>
            <a:ext cx="1293962" cy="6814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0448831" y="2753395"/>
            <a:ext cx="930030" cy="4229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386204" y="2735667"/>
            <a:ext cx="1022704" cy="462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28417" y="1535947"/>
            <a:ext cx="3451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M</a:t>
            </a: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ultiple orthogonal sub-carrier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38489" y="1959085"/>
            <a:ext cx="2329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Reduced ICI and ISI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for each Carrier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28417" y="1745723"/>
            <a:ext cx="204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High data rate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28418" y="2690171"/>
            <a:ext cx="2501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ea typeface="Roboto Black" panose="02000000000000000000" pitchFamily="2" charset="0"/>
                <a:cs typeface="Poppins" panose="00000500000000000000" pitchFamily="2" charset="0"/>
              </a:rPr>
              <a:t>Spatial </a:t>
            </a:r>
            <a:r>
              <a:rPr lang="en-IN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multiplexing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Spatial Diversity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8831" y="3729159"/>
            <a:ext cx="1339405" cy="1006583"/>
          </a:xfrm>
          <a:prstGeom prst="rect">
            <a:avLst/>
          </a:prstGeom>
        </p:spPr>
      </p:pic>
      <p:sp>
        <p:nvSpPr>
          <p:cNvPr id="7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514977" y="4674341"/>
            <a:ext cx="1492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amplitude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740090" y="5970866"/>
            <a:ext cx="110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phase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72996" y="3810291"/>
            <a:ext cx="3351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How signal travels from </a:t>
            </a:r>
            <a:r>
              <a:rPr lang="en-US" sz="16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 to Rx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Amplitude attenuation and phase shift for </a:t>
            </a: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ENV, </a:t>
            </a:r>
            <a:r>
              <a:rPr lang="en-US" sz="1600" dirty="0">
                <a:ea typeface="Roboto Black" panose="02000000000000000000" pitchFamily="2" charset="0"/>
                <a:cs typeface="Poppins" panose="00000500000000000000" pitchFamily="2" charset="0"/>
              </a:rPr>
              <a:t>Human </a:t>
            </a:r>
            <a:r>
              <a:rPr lang="en-US" sz="1600" dirty="0" smtClean="0">
                <a:ea typeface="Roboto Black" panose="02000000000000000000" pitchFamily="2" charset="0"/>
                <a:cs typeface="Poppins" panose="00000500000000000000" pitchFamily="2" charset="0"/>
              </a:rPr>
              <a:t>activity</a:t>
            </a:r>
            <a:endParaRPr lang="ru-RU" sz="16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508" y="5184469"/>
            <a:ext cx="508958" cy="50895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813375" y="5024479"/>
            <a:ext cx="526725" cy="5267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6027" y="5876267"/>
            <a:ext cx="412002" cy="41200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666" y="5421181"/>
            <a:ext cx="361685" cy="36168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811" y="5421182"/>
            <a:ext cx="361685" cy="361685"/>
          </a:xfrm>
          <a:prstGeom prst="rect">
            <a:avLst/>
          </a:prstGeom>
        </p:spPr>
      </p:pic>
      <p:sp>
        <p:nvSpPr>
          <p:cNvPr id="8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936620" y="5709256"/>
            <a:ext cx="432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endParaRPr lang="ru-RU" sz="11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63075" y="5711131"/>
            <a:ext cx="432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a typeface="Roboto Black" panose="02000000000000000000" pitchFamily="2" charset="0"/>
                <a:cs typeface="Poppins" panose="00000500000000000000" pitchFamily="2" charset="0"/>
              </a:rPr>
              <a:t>Rx</a:t>
            </a:r>
            <a:endParaRPr lang="ru-RU" sz="11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2499" y="5803831"/>
            <a:ext cx="372044" cy="37204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8246" y="5614624"/>
            <a:ext cx="576436" cy="57643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9819" y="5145407"/>
            <a:ext cx="390936" cy="39093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0446" y="5007237"/>
            <a:ext cx="1443694" cy="10382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31" y="1228251"/>
            <a:ext cx="1983619" cy="2195789"/>
          </a:xfrm>
          <a:prstGeom prst="rect">
            <a:avLst/>
          </a:prstGeom>
        </p:spPr>
      </p:pic>
      <p:sp>
        <p:nvSpPr>
          <p:cNvPr id="9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36685" y="2457703"/>
            <a:ext cx="204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  </a:t>
            </a:r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MIMO -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6" grpId="0"/>
      <p:bldP spid="38" grpId="0"/>
      <p:bldP spid="45" grpId="0"/>
      <p:bldP spid="47" grpId="0"/>
      <p:bldP spid="48" grpId="0"/>
      <p:bldP spid="67" grpId="0"/>
      <p:bldP spid="68" grpId="0"/>
      <p:bldP spid="69" grpId="0"/>
      <p:bldP spid="71" grpId="0"/>
      <p:bldP spid="75" grpId="0"/>
      <p:bldP spid="76" grpId="0"/>
      <p:bldP spid="79" grpId="0"/>
      <p:bldP spid="88" grpId="0"/>
      <p:bldP spid="90" grpId="0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Background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7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07299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cxnSp>
        <p:nvCxnSpPr>
          <p:cNvPr id="8" name="Gerader Verbinder 4">
            <a:extLst>
              <a:ext uri="{FF2B5EF4-FFF2-40B4-BE49-F238E27FC236}">
                <a16:creationId xmlns="" xmlns:a16="http://schemas.microsoft.com/office/drawing/2014/main" id="{DC159D1E-498B-22AC-7F2F-1B06B058C2C4}"/>
              </a:ext>
            </a:extLst>
          </p:cNvPr>
          <p:cNvCxnSpPr>
            <a:cxnSpLocks/>
          </p:cNvCxnSpPr>
          <p:nvPr/>
        </p:nvCxnSpPr>
        <p:spPr>
          <a:xfrm flipH="1">
            <a:off x="528000" y="3467819"/>
            <a:ext cx="11298816" cy="17253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-1" y="1205081"/>
            <a:ext cx="409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Convolution Neural Network (CNN) 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0" y="3643687"/>
            <a:ext cx="311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Reinforcement Learning (RL)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177408" y="1162619"/>
            <a:ext cx="2879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Q - Learning 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177408" y="3643687"/>
            <a:ext cx="3837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Deep Q –Learning Network (DQN) </a:t>
            </a:r>
            <a:r>
              <a:rPr lang="en-US" sz="16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-</a:t>
            </a:r>
            <a:endParaRPr lang="ru-RU" sz="16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26788" y="1477124"/>
            <a:ext cx="343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Process data that has grid pattern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22009" y="1491266"/>
            <a:ext cx="348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Next possible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estimated best action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26787" y="3936212"/>
            <a:ext cx="293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Exploration and Exploitation</a:t>
            </a:r>
          </a:p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    learning method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155569" y="1605004"/>
            <a:ext cx="730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output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7" y="1767033"/>
            <a:ext cx="4745079" cy="15550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5" y="2056944"/>
            <a:ext cx="838995" cy="6101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59121" y="2417104"/>
            <a:ext cx="112147" cy="118384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789" y="2252850"/>
            <a:ext cx="282638" cy="2826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19789" y="2584302"/>
            <a:ext cx="314367" cy="314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746" y="1922195"/>
            <a:ext cx="269498" cy="269498"/>
          </a:xfrm>
          <a:prstGeom prst="rect">
            <a:avLst/>
          </a:prstGeom>
        </p:spPr>
      </p:pic>
      <p:sp>
        <p:nvSpPr>
          <p:cNvPr id="2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462146" y="1899523"/>
            <a:ext cx="51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394655" y="2606954"/>
            <a:ext cx="49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walk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381955" y="2242878"/>
            <a:ext cx="613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stand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90" y="4637289"/>
            <a:ext cx="4363262" cy="1671369"/>
          </a:xfrm>
          <a:prstGeom prst="rect">
            <a:avLst/>
          </a:prstGeom>
        </p:spPr>
      </p:pic>
      <p:sp>
        <p:nvSpPr>
          <p:cNvPr id="3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58855" y="4371974"/>
            <a:ext cx="3197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Agent&gt;action&gt;</a:t>
            </a: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Env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&gt;reward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22008" y="1747157"/>
            <a:ext cx="258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Model-free approach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37621" y="1992208"/>
            <a:ext cx="258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Q-value - measure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an action at a particular state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5865" y="4100487"/>
            <a:ext cx="2500026" cy="38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523" y="2661190"/>
            <a:ext cx="3183810" cy="438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1471" y="1312723"/>
            <a:ext cx="2201027" cy="16507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5297" y="4486567"/>
            <a:ext cx="3818907" cy="1860266"/>
          </a:xfrm>
          <a:prstGeom prst="rect">
            <a:avLst/>
          </a:prstGeom>
        </p:spPr>
      </p:pic>
      <p:sp>
        <p:nvSpPr>
          <p:cNvPr id="4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37620" y="3904018"/>
            <a:ext cx="380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Neural Network instead of Q - table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037620" y="4164349"/>
            <a:ext cx="356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ea typeface="Roboto Black" panose="02000000000000000000" pitchFamily="2" charset="0"/>
                <a:cs typeface="Poppins" panose="00000500000000000000" pitchFamily="2" charset="0"/>
              </a:rPr>
              <a:t>Epsilon-Greedy exploration strategy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865529" y="3809873"/>
            <a:ext cx="1733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Bellman Equation - </a:t>
            </a:r>
            <a:endParaRPr lang="ru-RU" sz="12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910920" y="3066389"/>
            <a:ext cx="1733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Bellman Equation - </a:t>
            </a:r>
            <a:endParaRPr lang="ru-RU" sz="12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>
                <a:ea typeface="Roboto Black" panose="02000000000000000000" pitchFamily="2" charset="0"/>
                <a:cs typeface="Poppins" panose="00000500000000000000" pitchFamily="2" charset="0"/>
              </a:rPr>
              <a:t>Location- and Person-Independent Activity Recognition</a:t>
            </a:r>
          </a:p>
          <a:p>
            <a:r>
              <a:rPr lang="en-US" sz="1050" dirty="0">
                <a:ea typeface="Roboto Black" panose="02000000000000000000" pitchFamily="2" charset="0"/>
                <a:cs typeface="Poppins" panose="00000500000000000000" pitchFamily="2" charset="0"/>
              </a:rPr>
              <a:t>with </a:t>
            </a:r>
            <a:r>
              <a:rPr lang="en-US" sz="1050" dirty="0" err="1">
                <a:ea typeface="Roboto Black" panose="02000000000000000000" pitchFamily="2" charset="0"/>
                <a:cs typeface="Poppins" panose="00000500000000000000" pitchFamily="2" charset="0"/>
              </a:rPr>
              <a:t>WiFi</a:t>
            </a:r>
            <a:r>
              <a:rPr lang="en-US" sz="1050" dirty="0">
                <a:ea typeface="Roboto Black" panose="02000000000000000000" pitchFamily="2" charset="0"/>
                <a:cs typeface="Poppins" panose="00000500000000000000" pitchFamily="2" charset="0"/>
              </a:rPr>
              <a:t>, Deep Neural Networks, and Reinforcement</a:t>
            </a:r>
          </a:p>
          <a:p>
            <a:r>
              <a:rPr lang="en-US" sz="1050" dirty="0">
                <a:ea typeface="Roboto Black" panose="02000000000000000000" pitchFamily="2" charset="0"/>
                <a:cs typeface="Poppins" panose="00000500000000000000" pitchFamily="2" charset="0"/>
              </a:rPr>
              <a:t>Learning - </a:t>
            </a:r>
            <a:r>
              <a:rPr lang="en-IN" sz="1050" dirty="0"/>
              <a:t>Y. Ma et </a:t>
            </a:r>
            <a:r>
              <a:rPr lang="en-IN" sz="1050" dirty="0" smtClean="0"/>
              <a:t>al - </a:t>
            </a:r>
            <a:r>
              <a:rPr lang="en-US" sz="1050" dirty="0"/>
              <a:t>ACM Transactions on Internet of </a:t>
            </a:r>
            <a:r>
              <a:rPr lang="en-US" sz="1050" dirty="0" smtClean="0"/>
              <a:t>Things – Jan 2021</a:t>
            </a:r>
            <a:endParaRPr lang="ru-RU" sz="105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805" y="1294254"/>
            <a:ext cx="3743305" cy="2026916"/>
          </a:xfrm>
          <a:prstGeom prst="rect">
            <a:avLst/>
          </a:prstGeom>
        </p:spPr>
      </p:pic>
      <p:sp>
        <p:nvSpPr>
          <p:cNvPr id="2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23629" y="2248361"/>
            <a:ext cx="3635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2D CNN as Recognition algorithm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Reinforcement Learning - LSTM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5 activities performed by 7 persons.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97% on unseen Person, 2D CNN – 99%</a:t>
            </a:r>
          </a:p>
          <a:p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110" y="1139828"/>
            <a:ext cx="4666890" cy="2430163"/>
          </a:xfrm>
          <a:prstGeom prst="rect">
            <a:avLst/>
          </a:prstGeom>
        </p:spPr>
      </p:pic>
      <p:sp>
        <p:nvSpPr>
          <p:cNvPr id="2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23630" y="1294254"/>
            <a:ext cx="3530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Location- and Person-Independent Activity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Recognition with </a:t>
            </a:r>
            <a:r>
              <a:rPr lang="en-US" sz="1400" dirty="0" err="1">
                <a:ea typeface="Roboto Black" panose="02000000000000000000" pitchFamily="2" charset="0"/>
                <a:cs typeface="Poppins" panose="00000500000000000000" pitchFamily="2" charset="0"/>
              </a:rPr>
              <a:t>WiFi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, Deep Neural Networks, and Reinforcement</a:t>
            </a:r>
          </a:p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Learning - </a:t>
            </a:r>
            <a:r>
              <a:rPr lang="en-IN" sz="1400" dirty="0"/>
              <a:t>Y. </a:t>
            </a:r>
            <a:r>
              <a:rPr lang="en-IN" sz="1400" dirty="0" smtClean="0"/>
              <a:t>Ma.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26" y="3783508"/>
            <a:ext cx="3310958" cy="22626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059" y="3629620"/>
            <a:ext cx="3565586" cy="2531337"/>
          </a:xfrm>
          <a:prstGeom prst="rect">
            <a:avLst/>
          </a:prstGeom>
        </p:spPr>
      </p:pic>
      <p:sp>
        <p:nvSpPr>
          <p:cNvPr id="2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23629" y="3783508"/>
            <a:ext cx="3530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WiAgent</a:t>
            </a:r>
            <a:r>
              <a:rPr lang="en-US" sz="1400" dirty="0"/>
              <a:t>: Link Selection for CSI-Based Activity Recognition in Densely Deployed Wi-Fi </a:t>
            </a:r>
            <a:r>
              <a:rPr lang="en-US" sz="1400" dirty="0" smtClean="0"/>
              <a:t>Environments -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2021 IEEE </a:t>
            </a:r>
            <a:endParaRPr lang="en-US" sz="1100" dirty="0"/>
          </a:p>
        </p:txBody>
      </p:sp>
      <p:sp>
        <p:nvSpPr>
          <p:cNvPr id="3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23629" y="4543022"/>
            <a:ext cx="36358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Case 1: Use a Wi-Fi link selected by </a:t>
            </a:r>
            <a:r>
              <a:rPr lang="en-US" sz="1400" dirty="0" err="1"/>
              <a:t>WiAgent</a:t>
            </a:r>
            <a:r>
              <a:rPr lang="en-US" sz="1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Case 2: Use two orthogonal Wi-Fi links.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Case 3: Use all Wi-Fi links.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Architecture - CNN, LSTM</a:t>
            </a:r>
          </a:p>
          <a:p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75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Framework of HAR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9256" y="2189826"/>
            <a:ext cx="2039458" cy="3771025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2589829" y="2197795"/>
            <a:ext cx="2113686" cy="377729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050699" y="2189826"/>
            <a:ext cx="2083346" cy="377102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7532421" y="2189826"/>
            <a:ext cx="1998669" cy="377102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9937630" y="2189826"/>
            <a:ext cx="1940944" cy="377102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31524" y="1514640"/>
            <a:ext cx="20554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Data Acquisition</a:t>
            </a:r>
            <a:endParaRPr lang="ru-RU" sz="15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7305" y="2397140"/>
            <a:ext cx="20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ESP32 </a:t>
            </a: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NodeMCU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6" y="2587472"/>
            <a:ext cx="776377" cy="603849"/>
          </a:xfrm>
          <a:prstGeom prst="rect">
            <a:avLst/>
          </a:prstGeom>
        </p:spPr>
      </p:pic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649" y="3158211"/>
            <a:ext cx="222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ESPNOW protocol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489" y="4448521"/>
            <a:ext cx="215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Information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8564" y="3406391"/>
            <a:ext cx="204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HAR with WIFI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5915" y="4687724"/>
            <a:ext cx="204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Antenna Setup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3" y="3783841"/>
            <a:ext cx="508958" cy="5089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7661" y="3775173"/>
            <a:ext cx="526725" cy="526725"/>
          </a:xfrm>
          <a:prstGeom prst="rect">
            <a:avLst/>
          </a:prstGeom>
        </p:spPr>
      </p:pic>
      <p:sp>
        <p:nvSpPr>
          <p:cNvPr id="2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489" y="4925995"/>
            <a:ext cx="204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– 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Rx - 5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759061" y="1403814"/>
            <a:ext cx="2197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    Data Preprocessing</a:t>
            </a:r>
            <a:endParaRPr lang="ru-RU" sz="15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2840" y="2404954"/>
            <a:ext cx="2302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Cleaning CSI Data</a:t>
            </a:r>
          </a:p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 -delete &amp; Insert</a:t>
            </a:r>
          </a:p>
          <a:p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 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4146" y="2835492"/>
            <a:ext cx="222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amplitude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4145" y="3687557"/>
            <a:ext cx="222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</a:t>
            </a: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denoising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6752" y="3912147"/>
            <a:ext cx="222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Phase sanitization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560" y="3118168"/>
            <a:ext cx="838757" cy="610005"/>
          </a:xfrm>
          <a:prstGeom prst="rect">
            <a:avLst/>
          </a:prstGeom>
        </p:spPr>
      </p:pic>
      <p:sp>
        <p:nvSpPr>
          <p:cNvPr id="3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2840" y="4367112"/>
            <a:ext cx="215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PCA analysis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0159" y="4643291"/>
            <a:ext cx="204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Data labeling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504911" y="4901485"/>
            <a:ext cx="204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Segmentation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161" y="5244828"/>
            <a:ext cx="1289200" cy="444552"/>
          </a:xfrm>
          <a:prstGeom prst="rect">
            <a:avLst/>
          </a:prstGeom>
        </p:spPr>
      </p:pic>
      <p:sp>
        <p:nvSpPr>
          <p:cNvPr id="3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029397" y="1394242"/>
            <a:ext cx="2027358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   Feature Representation</a:t>
            </a:r>
            <a:endParaRPr lang="ru-RU" sz="15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6892" y="2397140"/>
            <a:ext cx="191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CNN Block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3948" y="2631063"/>
            <a:ext cx="191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Data augmentation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1004" y="3056052"/>
            <a:ext cx="222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Convolution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7309" y="3297422"/>
            <a:ext cx="222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Max pooling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7308" y="3522231"/>
            <a:ext cx="222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Fully connected Network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007" y="3811410"/>
            <a:ext cx="607295" cy="525726"/>
          </a:xfrm>
          <a:prstGeom prst="rect">
            <a:avLst/>
          </a:prstGeom>
        </p:spPr>
      </p:pic>
      <p:sp>
        <p:nvSpPr>
          <p:cNvPr id="4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1004" y="4363021"/>
            <a:ext cx="215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Model training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1003" y="4566674"/>
            <a:ext cx="215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Image classification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951002" y="4989105"/>
            <a:ext cx="215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Accuracy/Loss on Transfer Learning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637764" y="1403814"/>
            <a:ext cx="1893326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Reinforcement    Learning</a:t>
            </a:r>
            <a:endParaRPr lang="ru-RU" sz="15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18624" y="2404954"/>
            <a:ext cx="191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Create ENV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18624" y="3570217"/>
            <a:ext cx="191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DQN network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18624" y="2620152"/>
            <a:ext cx="198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Reward, action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418" y="2943438"/>
            <a:ext cx="661761" cy="661761"/>
          </a:xfrm>
          <a:prstGeom prst="rect">
            <a:avLst/>
          </a:prstGeom>
        </p:spPr>
      </p:pic>
      <p:sp>
        <p:nvSpPr>
          <p:cNvPr id="5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21063" y="3865980"/>
            <a:ext cx="215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Image classification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418624" y="4280649"/>
            <a:ext cx="215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Accuracy/Loss on transfer Learning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063930" y="1519231"/>
            <a:ext cx="2049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Application</a:t>
            </a:r>
            <a:endParaRPr lang="ru-RU" sz="1500" b="1" dirty="0">
              <a:solidFill>
                <a:schemeClr val="tx2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842514" y="2404954"/>
            <a:ext cx="191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Activity Recognition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842514" y="3538373"/>
            <a:ext cx="191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Transfer Learning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31524" y="1410799"/>
            <a:ext cx="1967190" cy="5428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2608501" y="1403814"/>
            <a:ext cx="2026824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/>
          <p:cNvSpPr/>
          <p:nvPr/>
        </p:nvSpPr>
        <p:spPr>
          <a:xfrm>
            <a:off x="9937630" y="1403814"/>
            <a:ext cx="1682151" cy="5498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373" y="3834948"/>
            <a:ext cx="412002" cy="4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920" y="6329811"/>
            <a:ext cx="1370340" cy="528189"/>
          </a:xfrm>
        </p:spPr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dirty="0"/>
              <a:t>Unified Bundling of Sensing Models for Majority Cross-Domain Few-Shot Activity </a:t>
            </a:r>
            <a:r>
              <a:rPr lang="en-US" dirty="0" smtClean="0"/>
              <a:t>Recognition - </a:t>
            </a:r>
            <a:r>
              <a:rPr lang="en-IN" dirty="0"/>
              <a:t>VOL. 1, NO. 3, JULY 2023 - Adolfo </a:t>
            </a:r>
            <a:r>
              <a:rPr lang="en-IN" dirty="0" err="1"/>
              <a:t>Bauchspiess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21" y="1162619"/>
            <a:ext cx="3157379" cy="3488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75" y="3194118"/>
            <a:ext cx="2866685" cy="3091673"/>
          </a:xfrm>
          <a:prstGeom prst="rect">
            <a:avLst/>
          </a:prstGeom>
        </p:spPr>
      </p:pic>
      <p:pic>
        <p:nvPicPr>
          <p:cNvPr id="9" name="Imagem 34"/>
          <p:cNvPicPr>
            <a:picLocks noGrp="1"/>
          </p:cNvPicPr>
          <p:nvPr>
            <p:ph idx="1"/>
          </p:nvPr>
        </p:nvPicPr>
        <p:blipFill>
          <a:blip r:embed="rId4"/>
          <a:srcRect l="5213" t="9879" r="54988" b="9809"/>
          <a:stretch/>
        </p:blipFill>
        <p:spPr>
          <a:xfrm>
            <a:off x="163874" y="4071156"/>
            <a:ext cx="2389308" cy="2155622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3471" r="7652"/>
          <a:stretch/>
        </p:blipFill>
        <p:spPr>
          <a:xfrm>
            <a:off x="6107177" y="4644350"/>
            <a:ext cx="3039498" cy="16414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Gerader Verbinder 2">
            <a:extLst>
              <a:ext uri="{FF2B5EF4-FFF2-40B4-BE49-F238E27FC236}">
                <a16:creationId xmlns="" xmlns:a16="http://schemas.microsoft.com/office/drawing/2014/main" id="{7D14EE29-1A75-4FFC-0F3C-2CAD1095C4D9}"/>
              </a:ext>
            </a:extLst>
          </p:cNvPr>
          <p:cNvCxnSpPr>
            <a:cxnSpLocks/>
          </p:cNvCxnSpPr>
          <p:nvPr/>
        </p:nvCxnSpPr>
        <p:spPr>
          <a:xfrm>
            <a:off x="6072996" y="1162619"/>
            <a:ext cx="34506" cy="4962136"/>
          </a:xfrm>
          <a:prstGeom prst="line">
            <a:avLst/>
          </a:prstGeom>
          <a:noFill/>
          <a:ln w="57150" cap="flat" cmpd="sng" algn="ctr">
            <a:solidFill>
              <a:srgbClr val="4C956C"/>
            </a:solidFill>
            <a:prstDash val="solid"/>
            <a:miter lim="800000"/>
          </a:ln>
          <a:effectLst/>
        </p:spPr>
      </p:cxnSp>
      <p:sp>
        <p:nvSpPr>
          <p:cNvPr id="1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873808" y="1516811"/>
            <a:ext cx="162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Training ENV_1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9225" y="1464530"/>
            <a:ext cx="2587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Framework of CSI transmission</a:t>
            </a:r>
            <a:endParaRPr lang="ru-RU" sz="1600" b="1" dirty="0">
              <a:solidFill>
                <a:schemeClr val="tx2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722640" y="3328389"/>
            <a:ext cx="162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Test ENV_2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6"/>
          <a:stretch/>
        </p:blipFill>
        <p:spPr>
          <a:xfrm>
            <a:off x="2783247" y="1364257"/>
            <a:ext cx="3153413" cy="3636657"/>
          </a:xfrm>
          <a:prstGeom prst="rect">
            <a:avLst/>
          </a:prstGeom>
          <a:ln w="0">
            <a:noFill/>
          </a:ln>
        </p:spPr>
      </p:pic>
      <p:sp>
        <p:nvSpPr>
          <p:cNvPr id="1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8290737" y="3019042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M1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8058681" y="3005689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M2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162674" y="2986582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8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543426" y="3564461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3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587044" y="3221105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4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726106" y="3090300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5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907421" y="3011902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6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865604" y="2859593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7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1675326" y="4497194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7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1370377" y="4497194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6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1124502" y="4512360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5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870294" y="4485404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4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656048" y="4504203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</a:t>
            </a:r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3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540351" y="4650926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M2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298737" y="4429945"/>
            <a:ext cx="445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M1</a:t>
            </a:r>
            <a:endParaRPr lang="ru-RU" sz="11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9471" y="1819281"/>
            <a:ext cx="2671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>
              <a:ea typeface="Roboto Black" panose="020000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M1 starts the process with broadcast.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CSI enable.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M2 sends the broadcast.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M1 collects CSI from all sensors.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Use TDMA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Same acquisition time.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510283" y="1245138"/>
            <a:ext cx="1918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Sensor configuration setup</a:t>
            </a:r>
          </a:p>
          <a:p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 – 2 ESP32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Rx – 6 ESP32</a:t>
            </a: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Features are similar</a:t>
            </a:r>
          </a:p>
        </p:txBody>
      </p:sp>
      <p:sp>
        <p:nvSpPr>
          <p:cNvPr id="3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800979" y="5003320"/>
            <a:ext cx="1918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10 links, 1 Antenna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M1:M2 S3:S8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54 subcarrier.</a:t>
            </a:r>
          </a:p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10*54 = 540 useful samples.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4544844" y="5099011"/>
            <a:ext cx="132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Define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Cycle 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= 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75 // 750 </a:t>
            </a:r>
            <a:r>
              <a:rPr lang="en-US" sz="1400" dirty="0" err="1">
                <a:ea typeface="Roboto Black" panose="02000000000000000000" pitchFamily="2" charset="0"/>
                <a:cs typeface="Poppins" panose="00000500000000000000" pitchFamily="2" charset="0"/>
              </a:rPr>
              <a:t>ms</a:t>
            </a:r>
            <a:r>
              <a:rPr lang="en-US" sz="1400" dirty="0">
                <a:ea typeface="Roboto Black" panose="020000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747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Acquisition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5B21-968F-439A-9B16-F7564891728B}" type="datetime1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/>
              <a:t>Tanmay Mane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68" y="2925752"/>
            <a:ext cx="1319841" cy="1807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43" y="1156886"/>
            <a:ext cx="1290034" cy="1782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02" y="1162619"/>
            <a:ext cx="1319841" cy="1783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00" y="2952638"/>
            <a:ext cx="1273762" cy="1780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370" y="1156886"/>
            <a:ext cx="1337254" cy="1783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370" y="2952638"/>
            <a:ext cx="1337254" cy="1783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624" y="1162620"/>
            <a:ext cx="1338213" cy="1784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464" y="2946904"/>
            <a:ext cx="1353205" cy="178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518247" y="1146969"/>
            <a:ext cx="5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791563" y="1127264"/>
            <a:ext cx="69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Stand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7739523" y="2879648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Empty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67852" y="2879649"/>
            <a:ext cx="61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Walk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770519" y="1144139"/>
            <a:ext cx="5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Sit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970272" y="1127264"/>
            <a:ext cx="69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Stand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711952" y="2939119"/>
            <a:ext cx="61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Walk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0970272" y="2911548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Empty</a:t>
            </a:r>
            <a:endParaRPr lang="ru-RU" sz="1400" dirty="0">
              <a:solidFill>
                <a:srgbClr val="FF0000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29663" y="1415346"/>
            <a:ext cx="2225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Configuration Setup</a:t>
            </a:r>
            <a:endParaRPr lang="ru-RU" sz="1600" b="1" dirty="0">
              <a:solidFill>
                <a:schemeClr val="tx2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27910" y="1776714"/>
            <a:ext cx="191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>
                <a:ea typeface="Roboto Black" panose="02000000000000000000" pitchFamily="2" charset="0"/>
                <a:cs typeface="Poppins" panose="00000500000000000000" pitchFamily="2" charset="0"/>
              </a:rPr>
              <a:t>Tx</a:t>
            </a: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 – 2 ESP32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Rx – 5 ESP32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130679" y="2322748"/>
            <a:ext cx="222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4 Activities – 4 classes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509038" y="2742271"/>
            <a:ext cx="1918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Sit – 30 sec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Stand – 30 sec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Walk – 30 sec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Empty – 30 sec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768469" y="1178269"/>
            <a:ext cx="2446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Antenna Direction Vertical</a:t>
            </a:r>
            <a:endParaRPr lang="ru-RU" sz="12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88" y="3026911"/>
            <a:ext cx="2097738" cy="1505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10" y="1433270"/>
            <a:ext cx="2094541" cy="1570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3724410" y="4525571"/>
            <a:ext cx="2446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Antenna Direction Horizontal</a:t>
            </a:r>
            <a:endParaRPr lang="ru-RU" sz="12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59800" y="4043305"/>
            <a:ext cx="2224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Data collection of 4 different person for Training ENV_1 and Test ENV_2. 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2435577" y="2952638"/>
            <a:ext cx="153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Roboto Black" panose="02000000000000000000" pitchFamily="2" charset="0"/>
                <a:cs typeface="Poppins" panose="00000500000000000000" pitchFamily="2" charset="0"/>
              </a:rPr>
              <a:t>Total 2 min Activity HAR</a:t>
            </a:r>
            <a:endParaRPr lang="ru-RU" sz="14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6464090" y="4755075"/>
            <a:ext cx="222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Person 1 in Training ENV_1</a:t>
            </a:r>
            <a:endParaRPr lang="ru-RU" sz="12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858106" y="4770999"/>
            <a:ext cx="222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Roboto Black" panose="02000000000000000000" pitchFamily="2" charset="0"/>
                <a:cs typeface="Poppins" panose="00000500000000000000" pitchFamily="2" charset="0"/>
              </a:rPr>
              <a:t>Person 1 in Test ENV_2</a:t>
            </a:r>
            <a:endParaRPr lang="ru-RU" sz="1200" dirty="0"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3657" y="5026850"/>
            <a:ext cx="7301224" cy="1206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TextBox 195">
            <a:extLst>
              <a:ext uri="{FF2B5EF4-FFF2-40B4-BE49-F238E27FC236}">
                <a16:creationId xmlns="" xmlns:a16="http://schemas.microsoft.com/office/drawing/2014/main" id="{445A2DCC-54C6-B585-0925-A83DA1C9B837}"/>
              </a:ext>
            </a:extLst>
          </p:cNvPr>
          <p:cNvSpPr txBox="1"/>
          <p:nvPr/>
        </p:nvSpPr>
        <p:spPr>
          <a:xfrm>
            <a:off x="9861676" y="5413444"/>
            <a:ext cx="181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ea typeface="Roboto Black" panose="02000000000000000000" pitchFamily="2" charset="0"/>
                <a:cs typeface="Poppins" panose="00000500000000000000" pitchFamily="2" charset="0"/>
              </a:rPr>
              <a:t>1 cycle of CSI data </a:t>
            </a:r>
            <a:endParaRPr lang="ru-RU" sz="1400" dirty="0">
              <a:solidFill>
                <a:schemeClr val="tx2"/>
              </a:solidFill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068988" y="5228590"/>
            <a:ext cx="476468" cy="100442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ounded Rectangle 65"/>
          <p:cNvSpPr/>
          <p:nvPr/>
        </p:nvSpPr>
        <p:spPr>
          <a:xfrm>
            <a:off x="8953098" y="5209430"/>
            <a:ext cx="516177" cy="10235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ight Arrow 66"/>
          <p:cNvSpPr/>
          <p:nvPr/>
        </p:nvSpPr>
        <p:spPr>
          <a:xfrm rot="10800000">
            <a:off x="10142242" y="5783819"/>
            <a:ext cx="455939" cy="232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Master_ITIV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äsentation_leer_EN_02.potx" id="{EB42309A-EB7C-4DF2-A9A6-AB4C43322675}" vid="{2491AAB3-2DDF-46CB-B14E-F560A2FDA0C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final-presentation-template-en</Template>
  <TotalTime>18587</TotalTime>
  <Words>1609</Words>
  <Application>Microsoft Office PowerPoint</Application>
  <PresentationFormat>Widescreen</PresentationFormat>
  <Paragraphs>440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Poppins</vt:lpstr>
      <vt:lpstr>Roboto Black</vt:lpstr>
      <vt:lpstr>Wingdings</vt:lpstr>
      <vt:lpstr>Slide Master_ITIV</vt:lpstr>
      <vt:lpstr>PowerPoint Presentation</vt:lpstr>
      <vt:lpstr>Introduction</vt:lpstr>
      <vt:lpstr>Research Objective</vt:lpstr>
      <vt:lpstr>Theoretical Background</vt:lpstr>
      <vt:lpstr>Theoretical Background</vt:lpstr>
      <vt:lpstr>State of the Art</vt:lpstr>
      <vt:lpstr>The Framework of HAR</vt:lpstr>
      <vt:lpstr>Data Acquisition</vt:lpstr>
      <vt:lpstr>Data Acquisition</vt:lpstr>
      <vt:lpstr>Data Preprocessing</vt:lpstr>
      <vt:lpstr>Data Preprocessing</vt:lpstr>
      <vt:lpstr>Feature Representation </vt:lpstr>
      <vt:lpstr>Feature Representation </vt:lpstr>
      <vt:lpstr>Reinforcement Learning</vt:lpstr>
      <vt:lpstr>Reinforcement Learning</vt:lpstr>
      <vt:lpstr>Transfer Learning Results</vt:lpstr>
      <vt:lpstr>Results</vt:lpstr>
      <vt:lpstr>Conclusion and Future Scope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262</cp:revision>
  <dcterms:created xsi:type="dcterms:W3CDTF">2023-08-22T07:58:50Z</dcterms:created>
  <dcterms:modified xsi:type="dcterms:W3CDTF">2023-10-30T01:58:28Z</dcterms:modified>
</cp:coreProperties>
</file>